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0"/>
  </p:notesMasterIdLst>
  <p:sldIdLst>
    <p:sldId id="360" r:id="rId2"/>
    <p:sldId id="359" r:id="rId3"/>
    <p:sldId id="257" r:id="rId4"/>
    <p:sldId id="258" r:id="rId5"/>
    <p:sldId id="259" r:id="rId6"/>
    <p:sldId id="260" r:id="rId7"/>
    <p:sldId id="261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  <p:sldId id="306" r:id="rId47"/>
    <p:sldId id="307" r:id="rId48"/>
    <p:sldId id="308" r:id="rId49"/>
    <p:sldId id="309" r:id="rId50"/>
    <p:sldId id="310" r:id="rId51"/>
    <p:sldId id="311" r:id="rId52"/>
    <p:sldId id="312" r:id="rId53"/>
    <p:sldId id="313" r:id="rId54"/>
    <p:sldId id="314" r:id="rId55"/>
    <p:sldId id="315" r:id="rId56"/>
    <p:sldId id="316" r:id="rId57"/>
    <p:sldId id="317" r:id="rId58"/>
    <p:sldId id="318" r:id="rId59"/>
    <p:sldId id="319" r:id="rId60"/>
    <p:sldId id="320" r:id="rId61"/>
    <p:sldId id="321" r:id="rId62"/>
    <p:sldId id="322" r:id="rId63"/>
    <p:sldId id="323" r:id="rId64"/>
    <p:sldId id="324" r:id="rId65"/>
    <p:sldId id="325" r:id="rId66"/>
    <p:sldId id="326" r:id="rId67"/>
    <p:sldId id="327" r:id="rId68"/>
    <p:sldId id="328" r:id="rId69"/>
    <p:sldId id="329" r:id="rId70"/>
    <p:sldId id="330" r:id="rId71"/>
    <p:sldId id="331" r:id="rId72"/>
    <p:sldId id="332" r:id="rId73"/>
    <p:sldId id="333" r:id="rId74"/>
    <p:sldId id="334" r:id="rId75"/>
    <p:sldId id="335" r:id="rId76"/>
    <p:sldId id="336" r:id="rId77"/>
    <p:sldId id="337" r:id="rId78"/>
    <p:sldId id="338" r:id="rId79"/>
    <p:sldId id="339" r:id="rId80"/>
    <p:sldId id="340" r:id="rId81"/>
    <p:sldId id="341" r:id="rId82"/>
    <p:sldId id="342" r:id="rId83"/>
    <p:sldId id="343" r:id="rId84"/>
    <p:sldId id="344" r:id="rId85"/>
    <p:sldId id="345" r:id="rId86"/>
    <p:sldId id="346" r:id="rId87"/>
    <p:sldId id="347" r:id="rId88"/>
    <p:sldId id="348" r:id="rId89"/>
    <p:sldId id="349" r:id="rId90"/>
    <p:sldId id="350" r:id="rId91"/>
    <p:sldId id="351" r:id="rId92"/>
    <p:sldId id="352" r:id="rId93"/>
    <p:sldId id="353" r:id="rId94"/>
    <p:sldId id="354" r:id="rId95"/>
    <p:sldId id="355" r:id="rId96"/>
    <p:sldId id="356" r:id="rId97"/>
    <p:sldId id="357" r:id="rId98"/>
    <p:sldId id="358" r:id="rId9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viewProps" Target="view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artel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Cartel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Cartel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ofPieChart>
        <c:ofPieType val="bar"/>
        <c:varyColors val="1"/>
        <c:ser>
          <c:idx val="0"/>
          <c:order val="0"/>
          <c:spPr>
            <a:ln>
              <a:solidFill>
                <a:srgbClr val="0033CC"/>
              </a:solidFill>
            </a:ln>
          </c:spPr>
          <c:dPt>
            <c:idx val="0"/>
            <c:bubble3D val="0"/>
            <c:spPr>
              <a:solidFill>
                <a:srgbClr val="3399FF">
                  <a:alpha val="50196"/>
                </a:srgbClr>
              </a:solidFill>
              <a:ln w="19050">
                <a:solidFill>
                  <a:srgbClr val="0033CC"/>
                </a:solidFill>
              </a:ln>
            </c:spPr>
          </c:dPt>
          <c:dPt>
            <c:idx val="1"/>
            <c:bubble3D val="0"/>
            <c:spPr>
              <a:solidFill>
                <a:srgbClr val="FF6600">
                  <a:alpha val="50196"/>
                </a:srgbClr>
              </a:solidFill>
              <a:ln w="19050">
                <a:solidFill>
                  <a:srgbClr val="FF3300"/>
                </a:solidFill>
              </a:ln>
            </c:spPr>
          </c:dPt>
          <c:dPt>
            <c:idx val="2"/>
            <c:bubble3D val="0"/>
            <c:spPr>
              <a:solidFill>
                <a:srgbClr val="FFFF00">
                  <a:alpha val="50196"/>
                </a:srgbClr>
              </a:solidFill>
              <a:ln w="19050">
                <a:solidFill>
                  <a:srgbClr val="FFC000"/>
                </a:solidFill>
              </a:ln>
            </c:spPr>
          </c:dPt>
          <c:dPt>
            <c:idx val="3"/>
            <c:bubble3D val="0"/>
            <c:spPr>
              <a:solidFill>
                <a:srgbClr val="FF7C80">
                  <a:alpha val="50196"/>
                </a:srgbClr>
              </a:solidFill>
              <a:ln w="19050">
                <a:solidFill>
                  <a:srgbClr val="FF5050"/>
                </a:solidFill>
              </a:ln>
            </c:spPr>
          </c:dPt>
          <c:dPt>
            <c:idx val="4"/>
            <c:bubble3D val="0"/>
            <c:spPr>
              <a:solidFill>
                <a:srgbClr val="33CC33">
                  <a:alpha val="50196"/>
                </a:srgbClr>
              </a:solidFill>
              <a:ln w="19050">
                <a:solidFill>
                  <a:srgbClr val="008000"/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AF / CI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RD / CI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LD / CI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LI / CI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AC / CI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Foglio1!$A$1:$A$4</c:f>
              <c:strCache>
                <c:ptCount val="4"/>
                <c:pt idx="0">
                  <c:v>martedì</c:v>
                </c:pt>
                <c:pt idx="1">
                  <c:v>giovedì</c:v>
                </c:pt>
                <c:pt idx="2">
                  <c:v>martedì</c:v>
                </c:pt>
                <c:pt idx="3">
                  <c:v>giovedì</c:v>
                </c:pt>
              </c:strCache>
            </c:strRef>
          </c:cat>
          <c:val>
            <c:numRef>
              <c:f>Foglio1!$B$1:$B$4</c:f>
              <c:numCache>
                <c:formatCode>d\-mmm</c:formatCode>
                <c:ptCount val="4"/>
                <c:pt idx="0">
                  <c:v>42073</c:v>
                </c:pt>
                <c:pt idx="1">
                  <c:v>42075</c:v>
                </c:pt>
                <c:pt idx="2">
                  <c:v>42080</c:v>
                </c:pt>
                <c:pt idx="3">
                  <c:v>42082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gapWidth val="100"/>
        <c:splitType val="pos"/>
        <c:splitPos val="3"/>
        <c:secondPieSize val="75"/>
        <c:serLines/>
      </c:ofPieChart>
    </c:plotArea>
    <c:plotVisOnly val="1"/>
    <c:dispBlanksAs val="gap"/>
    <c:showDLblsOverMax val="0"/>
  </c:chart>
  <c:txPr>
    <a:bodyPr/>
    <a:lstStyle/>
    <a:p>
      <a:pPr>
        <a:defRPr sz="2400"/>
      </a:pPr>
      <a:endParaRPr lang="it-I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rgbClr val="FF7C80">
                  <a:alpha val="50196"/>
                </a:srgbClr>
              </a:solidFill>
              <a:ln w="19050">
                <a:solidFill>
                  <a:srgbClr val="FF3300"/>
                </a:solidFill>
              </a:ln>
            </c:spPr>
          </c:dPt>
          <c:dPt>
            <c:idx val="1"/>
            <c:bubble3D val="0"/>
            <c:spPr>
              <a:solidFill>
                <a:srgbClr val="FFFF00">
                  <a:alpha val="50196"/>
                </a:srgbClr>
              </a:solidFill>
              <a:ln w="19050">
                <a:solidFill>
                  <a:srgbClr val="FFC000"/>
                </a:solidFill>
              </a:ln>
            </c:spPr>
          </c:dPt>
          <c:dPt>
            <c:idx val="2"/>
            <c:bubble3D val="0"/>
            <c:spPr>
              <a:solidFill>
                <a:srgbClr val="3399FF">
                  <a:alpha val="50196"/>
                </a:srgbClr>
              </a:solidFill>
              <a:ln w="19050">
                <a:solidFill>
                  <a:srgbClr val="0033CC"/>
                </a:solidFill>
              </a:ln>
            </c:spPr>
          </c:dPt>
          <c:dPt>
            <c:idx val="3"/>
            <c:bubble3D val="0"/>
            <c:spPr>
              <a:solidFill>
                <a:srgbClr val="33CC33">
                  <a:alpha val="50196"/>
                </a:srgbClr>
              </a:solidFill>
              <a:ln w="19050">
                <a:solidFill>
                  <a:srgbClr val="008000"/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CN</a:t>
                    </a:r>
                    <a:r>
                      <a:rPr lang="en-US" baseline="0"/>
                      <a:t> / CA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PF</a:t>
                    </a:r>
                    <a:r>
                      <a:rPr lang="en-US" baseline="0"/>
                      <a:t> / CA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PC</a:t>
                    </a:r>
                    <a:r>
                      <a:rPr lang="en-US" baseline="0"/>
                      <a:t> / CA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CT</a:t>
                    </a:r>
                    <a:r>
                      <a:rPr lang="en-US" baseline="0"/>
                      <a:t> / CA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Foglio1!$A$7:$A$9</c:f>
              <c:strCache>
                <c:ptCount val="3"/>
                <c:pt idx="0">
                  <c:v>martedì</c:v>
                </c:pt>
                <c:pt idx="1">
                  <c:v>giovedì</c:v>
                </c:pt>
                <c:pt idx="2">
                  <c:v>martedì</c:v>
                </c:pt>
              </c:strCache>
            </c:strRef>
          </c:cat>
          <c:val>
            <c:numRef>
              <c:f>Foglio1!$B$7:$B$9</c:f>
              <c:numCache>
                <c:formatCode>d\-mmm</c:formatCode>
                <c:ptCount val="3"/>
                <c:pt idx="0">
                  <c:v>42094</c:v>
                </c:pt>
                <c:pt idx="1">
                  <c:v>42103</c:v>
                </c:pt>
                <c:pt idx="2">
                  <c:v>42108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gapWidth val="100"/>
        <c:splitType val="pos"/>
        <c:splitPos val="2"/>
        <c:secondPieSize val="75"/>
        <c:serLines/>
      </c:ofPieChart>
    </c:plotArea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rgbClr val="3399FF">
                  <a:alpha val="50196"/>
                </a:srgbClr>
              </a:solidFill>
              <a:ln w="19050">
                <a:solidFill>
                  <a:srgbClr val="0033CC"/>
                </a:solidFill>
              </a:ln>
            </c:spPr>
          </c:dPt>
          <c:dPt>
            <c:idx val="1"/>
            <c:bubble3D val="0"/>
            <c:spPr>
              <a:solidFill>
                <a:srgbClr val="FF7C80">
                  <a:alpha val="50196"/>
                </a:srgbClr>
              </a:solidFill>
              <a:ln w="19050">
                <a:solidFill>
                  <a:srgbClr val="FF5050"/>
                </a:solidFill>
              </a:ln>
            </c:spPr>
          </c:dPt>
          <c:dPt>
            <c:idx val="2"/>
            <c:bubble3D val="0"/>
            <c:spPr>
              <a:solidFill>
                <a:srgbClr val="FFFF00">
                  <a:alpha val="50196"/>
                </a:srgbClr>
              </a:solidFill>
              <a:ln w="19050">
                <a:solidFill>
                  <a:srgbClr val="FFC000"/>
                </a:solidFill>
              </a:ln>
            </c:spPr>
          </c:dPt>
          <c:dPt>
            <c:idx val="3"/>
            <c:bubble3D val="0"/>
            <c:spPr>
              <a:solidFill>
                <a:srgbClr val="FF6600">
                  <a:alpha val="50196"/>
                </a:srgbClr>
              </a:solidFill>
              <a:ln>
                <a:solidFill>
                  <a:srgbClr val="FF6600"/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PC</a:t>
                    </a:r>
                    <a:r>
                      <a:rPr lang="en-US" baseline="0"/>
                      <a:t> / CA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CN</a:t>
                    </a:r>
                    <a:r>
                      <a:rPr lang="en-US" baseline="0"/>
                      <a:t> / CA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PF</a:t>
                    </a:r>
                    <a:r>
                      <a:rPr lang="en-US" baseline="0"/>
                      <a:t> / CA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CF</a:t>
                    </a:r>
                    <a:r>
                      <a:rPr lang="en-US" baseline="0"/>
                      <a:t> / CA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Foglio1!$A$12:$A$14</c:f>
              <c:strCache>
                <c:ptCount val="3"/>
                <c:pt idx="0">
                  <c:v>giovedì</c:v>
                </c:pt>
                <c:pt idx="1">
                  <c:v>martedì</c:v>
                </c:pt>
                <c:pt idx="2">
                  <c:v>giovedì</c:v>
                </c:pt>
              </c:strCache>
            </c:strRef>
          </c:cat>
          <c:val>
            <c:numRef>
              <c:f>Foglio1!$B$12:$B$14</c:f>
              <c:numCache>
                <c:formatCode>d\-mmm</c:formatCode>
                <c:ptCount val="3"/>
                <c:pt idx="0">
                  <c:v>42117</c:v>
                </c:pt>
                <c:pt idx="1">
                  <c:v>42122</c:v>
                </c:pt>
                <c:pt idx="2">
                  <c:v>42124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gapWidth val="100"/>
        <c:splitType val="pos"/>
        <c:splitPos val="2"/>
        <c:secondPieSize val="75"/>
        <c:serLines/>
      </c:ofPieChart>
    </c:plotArea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7E7F81-1DDF-4848-A226-C200EF317EC3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52F31905-2AEA-4083-8400-A0CC1B3594D2}">
      <dgm:prSet phldrT="[Testo]" custT="1"/>
      <dgm:spPr>
        <a:solidFill>
          <a:srgbClr val="33CC33">
            <a:alpha val="50196"/>
          </a:srgbClr>
        </a:solidFill>
        <a:ln w="19050">
          <a:solidFill>
            <a:srgbClr val="008000"/>
          </a:solidFill>
        </a:ln>
      </dgm:spPr>
      <dgm:t>
        <a:bodyPr/>
        <a:lstStyle/>
        <a:p>
          <a:r>
            <a:rPr lang="it-IT" sz="2000" dirty="0" smtClean="0">
              <a:solidFill>
                <a:schemeClr val="tx1"/>
              </a:solidFill>
            </a:rPr>
            <a:t>Equilibrio</a:t>
          </a:r>
        </a:p>
        <a:p>
          <a:r>
            <a:rPr lang="it-IT" sz="2000" dirty="0" smtClean="0">
              <a:solidFill>
                <a:schemeClr val="tx1"/>
              </a:solidFill>
            </a:rPr>
            <a:t>patrimoniale</a:t>
          </a:r>
          <a:endParaRPr lang="it-IT" sz="2000" dirty="0">
            <a:solidFill>
              <a:schemeClr val="tx1"/>
            </a:solidFill>
          </a:endParaRPr>
        </a:p>
      </dgm:t>
    </dgm:pt>
    <dgm:pt modelId="{B204E386-2AB5-4307-8328-782936F96388}" type="parTrans" cxnId="{3553AB8A-81D7-4593-BE9D-0D9BA1B56950}">
      <dgm:prSet/>
      <dgm:spPr/>
      <dgm:t>
        <a:bodyPr/>
        <a:lstStyle/>
        <a:p>
          <a:endParaRPr lang="it-IT" sz="2400">
            <a:solidFill>
              <a:schemeClr val="tx1"/>
            </a:solidFill>
          </a:endParaRPr>
        </a:p>
      </dgm:t>
    </dgm:pt>
    <dgm:pt modelId="{472B1F9E-BC24-4E16-8F08-172045CF85FF}" type="sibTrans" cxnId="{3553AB8A-81D7-4593-BE9D-0D9BA1B56950}">
      <dgm:prSet/>
      <dgm:spPr>
        <a:solidFill>
          <a:srgbClr val="33CC33">
            <a:alpha val="50196"/>
          </a:srgbClr>
        </a:solidFill>
      </dgm:spPr>
      <dgm:t>
        <a:bodyPr/>
        <a:lstStyle/>
        <a:p>
          <a:endParaRPr lang="it-IT" sz="2400">
            <a:solidFill>
              <a:schemeClr val="tx1"/>
            </a:solidFill>
          </a:endParaRPr>
        </a:p>
      </dgm:t>
    </dgm:pt>
    <dgm:pt modelId="{12EF2EC5-A446-4810-915B-D69066401C86}">
      <dgm:prSet phldrT="[Testo]" custT="1"/>
      <dgm:spPr>
        <a:solidFill>
          <a:srgbClr val="FF7C80">
            <a:alpha val="50196"/>
          </a:srgbClr>
        </a:solidFill>
        <a:ln w="19050">
          <a:solidFill>
            <a:srgbClr val="FF5050"/>
          </a:solidFill>
        </a:ln>
      </dgm:spPr>
      <dgm:t>
        <a:bodyPr/>
        <a:lstStyle/>
        <a:p>
          <a:endParaRPr lang="it-IT" sz="1800" dirty="0" smtClean="0">
            <a:solidFill>
              <a:schemeClr val="tx1"/>
            </a:solidFill>
          </a:endParaRPr>
        </a:p>
      </dgm:t>
    </dgm:pt>
    <dgm:pt modelId="{DCCC3E4D-54A8-46A0-89D8-66C6E2E4D4CA}" type="parTrans" cxnId="{205B62C1-F016-4894-98EB-B3D0CE54AF69}">
      <dgm:prSet/>
      <dgm:spPr/>
      <dgm:t>
        <a:bodyPr/>
        <a:lstStyle/>
        <a:p>
          <a:endParaRPr lang="it-IT" sz="2400">
            <a:solidFill>
              <a:schemeClr val="tx1"/>
            </a:solidFill>
          </a:endParaRPr>
        </a:p>
      </dgm:t>
    </dgm:pt>
    <dgm:pt modelId="{F7BC72BF-9909-41FF-986C-D1409D8CE49D}" type="sibTrans" cxnId="{205B62C1-F016-4894-98EB-B3D0CE54AF69}">
      <dgm:prSet/>
      <dgm:spPr>
        <a:solidFill>
          <a:srgbClr val="FF7C80">
            <a:alpha val="50196"/>
          </a:srgbClr>
        </a:solidFill>
      </dgm:spPr>
      <dgm:t>
        <a:bodyPr/>
        <a:lstStyle/>
        <a:p>
          <a:endParaRPr lang="it-IT" sz="2400">
            <a:solidFill>
              <a:schemeClr val="tx1"/>
            </a:solidFill>
          </a:endParaRPr>
        </a:p>
      </dgm:t>
    </dgm:pt>
    <dgm:pt modelId="{6B9CE8A1-C587-42DA-B0F7-46849043DE00}">
      <dgm:prSet phldrT="[Testo]" custT="1"/>
      <dgm:spPr>
        <a:solidFill>
          <a:srgbClr val="3399FF">
            <a:alpha val="50196"/>
          </a:srgbClr>
        </a:solidFill>
        <a:ln w="19050">
          <a:solidFill>
            <a:srgbClr val="0033CC"/>
          </a:solidFill>
        </a:ln>
      </dgm:spPr>
      <dgm:t>
        <a:bodyPr/>
        <a:lstStyle/>
        <a:p>
          <a:endParaRPr lang="it-IT" sz="1800" dirty="0" smtClean="0">
            <a:solidFill>
              <a:schemeClr val="tx1"/>
            </a:solidFill>
          </a:endParaRPr>
        </a:p>
      </dgm:t>
    </dgm:pt>
    <dgm:pt modelId="{A065C5D6-2176-4FE5-918E-A6EA27D0D0EF}" type="parTrans" cxnId="{88AF3585-05B9-45C1-877B-3ACE67776D0D}">
      <dgm:prSet/>
      <dgm:spPr/>
      <dgm:t>
        <a:bodyPr/>
        <a:lstStyle/>
        <a:p>
          <a:endParaRPr lang="it-IT" sz="2400">
            <a:solidFill>
              <a:schemeClr val="tx1"/>
            </a:solidFill>
          </a:endParaRPr>
        </a:p>
      </dgm:t>
    </dgm:pt>
    <dgm:pt modelId="{F406FD42-39F0-48C7-B8F3-2C752B84E7FB}" type="sibTrans" cxnId="{88AF3585-05B9-45C1-877B-3ACE67776D0D}">
      <dgm:prSet/>
      <dgm:spPr>
        <a:solidFill>
          <a:srgbClr val="3399FF">
            <a:alpha val="50196"/>
          </a:srgbClr>
        </a:solidFill>
      </dgm:spPr>
      <dgm:t>
        <a:bodyPr/>
        <a:lstStyle/>
        <a:p>
          <a:endParaRPr lang="it-IT" sz="2400">
            <a:solidFill>
              <a:schemeClr val="tx1"/>
            </a:solidFill>
          </a:endParaRPr>
        </a:p>
      </dgm:t>
    </dgm:pt>
    <dgm:pt modelId="{A2B13496-566C-4713-AE73-FCF13C5EF55B}" type="pres">
      <dgm:prSet presAssocID="{287E7F81-1DDF-4848-A226-C200EF317EC3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12B7543C-6619-4C0B-A0CC-32019CE3B829}" type="pres">
      <dgm:prSet presAssocID="{52F31905-2AEA-4083-8400-A0CC1B3594D2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82E2501-BB5E-46DF-B3ED-E369015B3FFD}" type="pres">
      <dgm:prSet presAssocID="{52F31905-2AEA-4083-8400-A0CC1B3594D2}" presName="gear1srcNode" presStyleLbl="node1" presStyleIdx="0" presStyleCnt="3"/>
      <dgm:spPr/>
      <dgm:t>
        <a:bodyPr/>
        <a:lstStyle/>
        <a:p>
          <a:endParaRPr lang="it-IT"/>
        </a:p>
      </dgm:t>
    </dgm:pt>
    <dgm:pt modelId="{2186F178-8605-4512-B9AC-F7B0C7E7F322}" type="pres">
      <dgm:prSet presAssocID="{52F31905-2AEA-4083-8400-A0CC1B3594D2}" presName="gear1dstNode" presStyleLbl="node1" presStyleIdx="0" presStyleCnt="3"/>
      <dgm:spPr/>
      <dgm:t>
        <a:bodyPr/>
        <a:lstStyle/>
        <a:p>
          <a:endParaRPr lang="it-IT"/>
        </a:p>
      </dgm:t>
    </dgm:pt>
    <dgm:pt modelId="{3116A210-75AC-4F18-B960-764DF115C0A3}" type="pres">
      <dgm:prSet presAssocID="{12EF2EC5-A446-4810-915B-D69066401C86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5237548-4A30-4191-AD46-7E794524E5B1}" type="pres">
      <dgm:prSet presAssocID="{12EF2EC5-A446-4810-915B-D69066401C86}" presName="gear2srcNode" presStyleLbl="node1" presStyleIdx="1" presStyleCnt="3"/>
      <dgm:spPr/>
      <dgm:t>
        <a:bodyPr/>
        <a:lstStyle/>
        <a:p>
          <a:endParaRPr lang="it-IT"/>
        </a:p>
      </dgm:t>
    </dgm:pt>
    <dgm:pt modelId="{FA549A6D-7710-4E32-BCEC-19388C00A153}" type="pres">
      <dgm:prSet presAssocID="{12EF2EC5-A446-4810-915B-D69066401C86}" presName="gear2dstNode" presStyleLbl="node1" presStyleIdx="1" presStyleCnt="3"/>
      <dgm:spPr/>
      <dgm:t>
        <a:bodyPr/>
        <a:lstStyle/>
        <a:p>
          <a:endParaRPr lang="it-IT"/>
        </a:p>
      </dgm:t>
    </dgm:pt>
    <dgm:pt modelId="{8A6F6229-F492-4B61-99C8-C062F8DEC117}" type="pres">
      <dgm:prSet presAssocID="{6B9CE8A1-C587-42DA-B0F7-46849043DE00}" presName="gear3" presStyleLbl="node1" presStyleIdx="2" presStyleCnt="3"/>
      <dgm:spPr/>
      <dgm:t>
        <a:bodyPr/>
        <a:lstStyle/>
        <a:p>
          <a:endParaRPr lang="it-IT"/>
        </a:p>
      </dgm:t>
    </dgm:pt>
    <dgm:pt modelId="{DA60A524-354D-4C78-AB45-DAB74F59A3E3}" type="pres">
      <dgm:prSet presAssocID="{6B9CE8A1-C587-42DA-B0F7-46849043DE00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BA8229E-D080-45CE-BFCD-CC9D4C5443C6}" type="pres">
      <dgm:prSet presAssocID="{6B9CE8A1-C587-42DA-B0F7-46849043DE00}" presName="gear3srcNode" presStyleLbl="node1" presStyleIdx="2" presStyleCnt="3"/>
      <dgm:spPr/>
      <dgm:t>
        <a:bodyPr/>
        <a:lstStyle/>
        <a:p>
          <a:endParaRPr lang="it-IT"/>
        </a:p>
      </dgm:t>
    </dgm:pt>
    <dgm:pt modelId="{E1CB187C-114F-4C01-9A39-0CA88A75F191}" type="pres">
      <dgm:prSet presAssocID="{6B9CE8A1-C587-42DA-B0F7-46849043DE00}" presName="gear3dstNode" presStyleLbl="node1" presStyleIdx="2" presStyleCnt="3"/>
      <dgm:spPr/>
      <dgm:t>
        <a:bodyPr/>
        <a:lstStyle/>
        <a:p>
          <a:endParaRPr lang="it-IT"/>
        </a:p>
      </dgm:t>
    </dgm:pt>
    <dgm:pt modelId="{D7739C9F-F1B1-4CB8-B764-A26933CCCFDC}" type="pres">
      <dgm:prSet presAssocID="{472B1F9E-BC24-4E16-8F08-172045CF85FF}" presName="connector1" presStyleLbl="sibTrans2D1" presStyleIdx="0" presStyleCnt="3"/>
      <dgm:spPr/>
      <dgm:t>
        <a:bodyPr/>
        <a:lstStyle/>
        <a:p>
          <a:endParaRPr lang="it-IT"/>
        </a:p>
      </dgm:t>
    </dgm:pt>
    <dgm:pt modelId="{2DB09ED3-06AE-42D9-B03E-BE5D0666CBE8}" type="pres">
      <dgm:prSet presAssocID="{F7BC72BF-9909-41FF-986C-D1409D8CE49D}" presName="connector2" presStyleLbl="sibTrans2D1" presStyleIdx="1" presStyleCnt="3"/>
      <dgm:spPr/>
      <dgm:t>
        <a:bodyPr/>
        <a:lstStyle/>
        <a:p>
          <a:endParaRPr lang="it-IT"/>
        </a:p>
      </dgm:t>
    </dgm:pt>
    <dgm:pt modelId="{7E8AD271-3FD4-4C61-8E89-7DBF617454B8}" type="pres">
      <dgm:prSet presAssocID="{F406FD42-39F0-48C7-B8F3-2C752B84E7FB}" presName="connector3" presStyleLbl="sibTrans2D1" presStyleIdx="2" presStyleCnt="3"/>
      <dgm:spPr/>
      <dgm:t>
        <a:bodyPr/>
        <a:lstStyle/>
        <a:p>
          <a:endParaRPr lang="it-IT"/>
        </a:p>
      </dgm:t>
    </dgm:pt>
  </dgm:ptLst>
  <dgm:cxnLst>
    <dgm:cxn modelId="{7CA76993-C9C1-418F-B62D-9FF22BB6EE46}" type="presOf" srcId="{6B9CE8A1-C587-42DA-B0F7-46849043DE00}" destId="{DA60A524-354D-4C78-AB45-DAB74F59A3E3}" srcOrd="1" destOrd="0" presId="urn:microsoft.com/office/officeart/2005/8/layout/gear1"/>
    <dgm:cxn modelId="{3553AB8A-81D7-4593-BE9D-0D9BA1B56950}" srcId="{287E7F81-1DDF-4848-A226-C200EF317EC3}" destId="{52F31905-2AEA-4083-8400-A0CC1B3594D2}" srcOrd="0" destOrd="0" parTransId="{B204E386-2AB5-4307-8328-782936F96388}" sibTransId="{472B1F9E-BC24-4E16-8F08-172045CF85FF}"/>
    <dgm:cxn modelId="{9135DCE8-24C8-4C12-9E42-2AAEC0AB727F}" type="presOf" srcId="{F406FD42-39F0-48C7-B8F3-2C752B84E7FB}" destId="{7E8AD271-3FD4-4C61-8E89-7DBF617454B8}" srcOrd="0" destOrd="0" presId="urn:microsoft.com/office/officeart/2005/8/layout/gear1"/>
    <dgm:cxn modelId="{F18001B0-87B6-4B93-A808-B32C826A3C73}" type="presOf" srcId="{12EF2EC5-A446-4810-915B-D69066401C86}" destId="{3116A210-75AC-4F18-B960-764DF115C0A3}" srcOrd="0" destOrd="0" presId="urn:microsoft.com/office/officeart/2005/8/layout/gear1"/>
    <dgm:cxn modelId="{0223D359-DC6C-4F81-A46A-3A07EF224936}" type="presOf" srcId="{52F31905-2AEA-4083-8400-A0CC1B3594D2}" destId="{2186F178-8605-4512-B9AC-F7B0C7E7F322}" srcOrd="2" destOrd="0" presId="urn:microsoft.com/office/officeart/2005/8/layout/gear1"/>
    <dgm:cxn modelId="{34C26646-2336-4CDF-AA53-0EDCD3259BC3}" type="presOf" srcId="{6B9CE8A1-C587-42DA-B0F7-46849043DE00}" destId="{E1CB187C-114F-4C01-9A39-0CA88A75F191}" srcOrd="3" destOrd="0" presId="urn:microsoft.com/office/officeart/2005/8/layout/gear1"/>
    <dgm:cxn modelId="{296D5246-0D52-4C6A-AB39-51432EEBEE61}" type="presOf" srcId="{52F31905-2AEA-4083-8400-A0CC1B3594D2}" destId="{782E2501-BB5E-46DF-B3ED-E369015B3FFD}" srcOrd="1" destOrd="0" presId="urn:microsoft.com/office/officeart/2005/8/layout/gear1"/>
    <dgm:cxn modelId="{F4DF02B0-7FD7-48B0-B132-93FB8A3FD33E}" type="presOf" srcId="{6B9CE8A1-C587-42DA-B0F7-46849043DE00}" destId="{FBA8229E-D080-45CE-BFCD-CC9D4C5443C6}" srcOrd="2" destOrd="0" presId="urn:microsoft.com/office/officeart/2005/8/layout/gear1"/>
    <dgm:cxn modelId="{F97A63A9-B7CB-4549-A498-48D3AC2F19C5}" type="presOf" srcId="{472B1F9E-BC24-4E16-8F08-172045CF85FF}" destId="{D7739C9F-F1B1-4CB8-B764-A26933CCCFDC}" srcOrd="0" destOrd="0" presId="urn:microsoft.com/office/officeart/2005/8/layout/gear1"/>
    <dgm:cxn modelId="{E0400895-2B98-4C79-AA0A-3569621ABA14}" type="presOf" srcId="{12EF2EC5-A446-4810-915B-D69066401C86}" destId="{C5237548-4A30-4191-AD46-7E794524E5B1}" srcOrd="1" destOrd="0" presId="urn:microsoft.com/office/officeart/2005/8/layout/gear1"/>
    <dgm:cxn modelId="{205B62C1-F016-4894-98EB-B3D0CE54AF69}" srcId="{287E7F81-1DDF-4848-A226-C200EF317EC3}" destId="{12EF2EC5-A446-4810-915B-D69066401C86}" srcOrd="1" destOrd="0" parTransId="{DCCC3E4D-54A8-46A0-89D8-66C6E2E4D4CA}" sibTransId="{F7BC72BF-9909-41FF-986C-D1409D8CE49D}"/>
    <dgm:cxn modelId="{C733BBED-C7D3-4474-8017-939624A07391}" type="presOf" srcId="{F7BC72BF-9909-41FF-986C-D1409D8CE49D}" destId="{2DB09ED3-06AE-42D9-B03E-BE5D0666CBE8}" srcOrd="0" destOrd="0" presId="urn:microsoft.com/office/officeart/2005/8/layout/gear1"/>
    <dgm:cxn modelId="{88AF3585-05B9-45C1-877B-3ACE67776D0D}" srcId="{287E7F81-1DDF-4848-A226-C200EF317EC3}" destId="{6B9CE8A1-C587-42DA-B0F7-46849043DE00}" srcOrd="2" destOrd="0" parTransId="{A065C5D6-2176-4FE5-918E-A6EA27D0D0EF}" sibTransId="{F406FD42-39F0-48C7-B8F3-2C752B84E7FB}"/>
    <dgm:cxn modelId="{7A19DB32-C9D4-429E-8C63-74FB61AD60F3}" type="presOf" srcId="{287E7F81-1DDF-4848-A226-C200EF317EC3}" destId="{A2B13496-566C-4713-AE73-FCF13C5EF55B}" srcOrd="0" destOrd="0" presId="urn:microsoft.com/office/officeart/2005/8/layout/gear1"/>
    <dgm:cxn modelId="{59DE0375-1AEF-46C1-8DAD-B28FD1BDC27B}" type="presOf" srcId="{6B9CE8A1-C587-42DA-B0F7-46849043DE00}" destId="{8A6F6229-F492-4B61-99C8-C062F8DEC117}" srcOrd="0" destOrd="0" presId="urn:microsoft.com/office/officeart/2005/8/layout/gear1"/>
    <dgm:cxn modelId="{F578499F-86E4-4078-A98E-E99655BCDD01}" type="presOf" srcId="{12EF2EC5-A446-4810-915B-D69066401C86}" destId="{FA549A6D-7710-4E32-BCEC-19388C00A153}" srcOrd="2" destOrd="0" presId="urn:microsoft.com/office/officeart/2005/8/layout/gear1"/>
    <dgm:cxn modelId="{C33012C4-5E6F-4B5F-8E38-9C944DC783B2}" type="presOf" srcId="{52F31905-2AEA-4083-8400-A0CC1B3594D2}" destId="{12B7543C-6619-4C0B-A0CC-32019CE3B829}" srcOrd="0" destOrd="0" presId="urn:microsoft.com/office/officeart/2005/8/layout/gear1"/>
    <dgm:cxn modelId="{5C3AC932-131A-4AEA-A2A9-6526C5D239E5}" type="presParOf" srcId="{A2B13496-566C-4713-AE73-FCF13C5EF55B}" destId="{12B7543C-6619-4C0B-A0CC-32019CE3B829}" srcOrd="0" destOrd="0" presId="urn:microsoft.com/office/officeart/2005/8/layout/gear1"/>
    <dgm:cxn modelId="{4FE42399-BA27-48B0-B901-83E135310FBF}" type="presParOf" srcId="{A2B13496-566C-4713-AE73-FCF13C5EF55B}" destId="{782E2501-BB5E-46DF-B3ED-E369015B3FFD}" srcOrd="1" destOrd="0" presId="urn:microsoft.com/office/officeart/2005/8/layout/gear1"/>
    <dgm:cxn modelId="{B26E1CF9-90CC-47D2-B9B1-1D69DACDC107}" type="presParOf" srcId="{A2B13496-566C-4713-AE73-FCF13C5EF55B}" destId="{2186F178-8605-4512-B9AC-F7B0C7E7F322}" srcOrd="2" destOrd="0" presId="urn:microsoft.com/office/officeart/2005/8/layout/gear1"/>
    <dgm:cxn modelId="{D9E304D9-2ECF-4BB2-97C8-B13B51611983}" type="presParOf" srcId="{A2B13496-566C-4713-AE73-FCF13C5EF55B}" destId="{3116A210-75AC-4F18-B960-764DF115C0A3}" srcOrd="3" destOrd="0" presId="urn:microsoft.com/office/officeart/2005/8/layout/gear1"/>
    <dgm:cxn modelId="{282117CE-030A-450B-BB37-8C75C32695CF}" type="presParOf" srcId="{A2B13496-566C-4713-AE73-FCF13C5EF55B}" destId="{C5237548-4A30-4191-AD46-7E794524E5B1}" srcOrd="4" destOrd="0" presId="urn:microsoft.com/office/officeart/2005/8/layout/gear1"/>
    <dgm:cxn modelId="{2CB592BC-5C99-4948-A057-BF4886578DE2}" type="presParOf" srcId="{A2B13496-566C-4713-AE73-FCF13C5EF55B}" destId="{FA549A6D-7710-4E32-BCEC-19388C00A153}" srcOrd="5" destOrd="0" presId="urn:microsoft.com/office/officeart/2005/8/layout/gear1"/>
    <dgm:cxn modelId="{3F5BEA48-2372-4A91-A859-E8E99EAB983D}" type="presParOf" srcId="{A2B13496-566C-4713-AE73-FCF13C5EF55B}" destId="{8A6F6229-F492-4B61-99C8-C062F8DEC117}" srcOrd="6" destOrd="0" presId="urn:microsoft.com/office/officeart/2005/8/layout/gear1"/>
    <dgm:cxn modelId="{5397860F-DD6D-474B-A931-EBF3DD6B6BA1}" type="presParOf" srcId="{A2B13496-566C-4713-AE73-FCF13C5EF55B}" destId="{DA60A524-354D-4C78-AB45-DAB74F59A3E3}" srcOrd="7" destOrd="0" presId="urn:microsoft.com/office/officeart/2005/8/layout/gear1"/>
    <dgm:cxn modelId="{19886E05-1145-4771-A459-92E80F1CEC02}" type="presParOf" srcId="{A2B13496-566C-4713-AE73-FCF13C5EF55B}" destId="{FBA8229E-D080-45CE-BFCD-CC9D4C5443C6}" srcOrd="8" destOrd="0" presId="urn:microsoft.com/office/officeart/2005/8/layout/gear1"/>
    <dgm:cxn modelId="{64127965-0C58-4010-82CC-C0E7B255F80B}" type="presParOf" srcId="{A2B13496-566C-4713-AE73-FCF13C5EF55B}" destId="{E1CB187C-114F-4C01-9A39-0CA88A75F191}" srcOrd="9" destOrd="0" presId="urn:microsoft.com/office/officeart/2005/8/layout/gear1"/>
    <dgm:cxn modelId="{179758D5-D857-4717-B35A-18F6A1E6F074}" type="presParOf" srcId="{A2B13496-566C-4713-AE73-FCF13C5EF55B}" destId="{D7739C9F-F1B1-4CB8-B764-A26933CCCFDC}" srcOrd="10" destOrd="0" presId="urn:microsoft.com/office/officeart/2005/8/layout/gear1"/>
    <dgm:cxn modelId="{31D585BA-1357-40B4-B2FA-F282A749C893}" type="presParOf" srcId="{A2B13496-566C-4713-AE73-FCF13C5EF55B}" destId="{2DB09ED3-06AE-42D9-B03E-BE5D0666CBE8}" srcOrd="11" destOrd="0" presId="urn:microsoft.com/office/officeart/2005/8/layout/gear1"/>
    <dgm:cxn modelId="{5BE017E5-9ECC-4AFF-829C-AAA5D04E9B8B}" type="presParOf" srcId="{A2B13496-566C-4713-AE73-FCF13C5EF55B}" destId="{7E8AD271-3FD4-4C61-8E89-7DBF617454B8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F65867E-3BB3-4836-BDF5-B87E29F87A77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9FA3AEA2-5F93-408A-AA62-E94AC1D42ADD}">
      <dgm:prSet phldrT="[Testo]"/>
      <dgm:spPr>
        <a:solidFill>
          <a:srgbClr val="3399FF">
            <a:alpha val="49804"/>
          </a:srgbClr>
        </a:solidFill>
        <a:ln>
          <a:noFill/>
        </a:ln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Analisi strutturale</a:t>
          </a:r>
          <a:endParaRPr lang="it-IT" dirty="0">
            <a:solidFill>
              <a:schemeClr val="tx1"/>
            </a:solidFill>
          </a:endParaRPr>
        </a:p>
      </dgm:t>
    </dgm:pt>
    <dgm:pt modelId="{06BA9476-A8AE-44EC-B794-CC86CD109089}" type="parTrans" cxnId="{05A5C882-D5B4-444F-9488-6C919493DDFE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4D7B14EE-3C5F-4EB2-A21A-352C02693FC7}" type="sibTrans" cxnId="{05A5C882-D5B4-444F-9488-6C919493DDFE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5C3BD2DE-4F0D-48A1-80A2-53A9F90BA125}">
      <dgm:prSet phldrT="[Testo]"/>
      <dgm:spPr>
        <a:solidFill>
          <a:srgbClr val="33CC33">
            <a:alpha val="50196"/>
          </a:srgbClr>
        </a:solidFill>
        <a:ln>
          <a:noFill/>
        </a:ln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Analisi per indici</a:t>
          </a:r>
          <a:endParaRPr lang="it-IT" dirty="0">
            <a:solidFill>
              <a:schemeClr val="tx1"/>
            </a:solidFill>
          </a:endParaRPr>
        </a:p>
      </dgm:t>
    </dgm:pt>
    <dgm:pt modelId="{C0508FF7-093E-4AE0-84FF-3D481447C64D}" type="parTrans" cxnId="{F3457027-D04C-4B00-8F23-14F407673341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F2E68078-35EF-492A-B080-F42E5C8F42A9}" type="sibTrans" cxnId="{F3457027-D04C-4B00-8F23-14F407673341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0B6B6847-DDAF-4960-A60C-C4F8B180E80D}">
      <dgm:prSet phldrT="[Testo]"/>
      <dgm:spPr>
        <a:solidFill>
          <a:srgbClr val="FF7C80">
            <a:alpha val="50196"/>
          </a:srgbClr>
        </a:solidFill>
        <a:ln>
          <a:noFill/>
        </a:ln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Analisi per flussi</a:t>
          </a:r>
          <a:endParaRPr lang="it-IT" dirty="0">
            <a:solidFill>
              <a:schemeClr val="tx1"/>
            </a:solidFill>
          </a:endParaRPr>
        </a:p>
      </dgm:t>
    </dgm:pt>
    <dgm:pt modelId="{5918422D-A5FA-4FE6-BA9F-C2C5602054FB}" type="parTrans" cxnId="{B781CD78-3A66-4B5D-B8FD-409406CF2ADB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1BDB4104-F731-48C5-B94C-D1727FDC2D15}" type="sibTrans" cxnId="{B781CD78-3A66-4B5D-B8FD-409406CF2ADB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BD2BC6C7-F483-4812-A1BE-48048F92EEE7}" type="pres">
      <dgm:prSet presAssocID="{AF65867E-3BB3-4836-BDF5-B87E29F87A77}" presName="compositeShape" presStyleCnt="0">
        <dgm:presLayoutVars>
          <dgm:chMax val="7"/>
          <dgm:dir/>
          <dgm:resizeHandles val="exact"/>
        </dgm:presLayoutVars>
      </dgm:prSet>
      <dgm:spPr/>
    </dgm:pt>
    <dgm:pt modelId="{3C25D019-B413-47B2-88D5-D01643388019}" type="pres">
      <dgm:prSet presAssocID="{AF65867E-3BB3-4836-BDF5-B87E29F87A77}" presName="wedge1" presStyleLbl="node1" presStyleIdx="0" presStyleCnt="3"/>
      <dgm:spPr/>
      <dgm:t>
        <a:bodyPr/>
        <a:lstStyle/>
        <a:p>
          <a:endParaRPr lang="it-IT"/>
        </a:p>
      </dgm:t>
    </dgm:pt>
    <dgm:pt modelId="{723C2620-AA40-4EB2-905F-BB55458A4612}" type="pres">
      <dgm:prSet presAssocID="{AF65867E-3BB3-4836-BDF5-B87E29F87A77}" presName="dummy1a" presStyleCnt="0"/>
      <dgm:spPr/>
    </dgm:pt>
    <dgm:pt modelId="{84C09006-CE3D-4CD7-BD96-55ABBD6F1786}" type="pres">
      <dgm:prSet presAssocID="{AF65867E-3BB3-4836-BDF5-B87E29F87A77}" presName="dummy1b" presStyleCnt="0"/>
      <dgm:spPr/>
    </dgm:pt>
    <dgm:pt modelId="{F72B374B-D1B1-4020-B850-1FC2D7104766}" type="pres">
      <dgm:prSet presAssocID="{AF65867E-3BB3-4836-BDF5-B87E29F87A77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9083B26-1291-45DE-8C94-4987D5041CB2}" type="pres">
      <dgm:prSet presAssocID="{AF65867E-3BB3-4836-BDF5-B87E29F87A77}" presName="wedge2" presStyleLbl="node1" presStyleIdx="1" presStyleCnt="3"/>
      <dgm:spPr/>
      <dgm:t>
        <a:bodyPr/>
        <a:lstStyle/>
        <a:p>
          <a:endParaRPr lang="it-IT"/>
        </a:p>
      </dgm:t>
    </dgm:pt>
    <dgm:pt modelId="{10674DEB-F74F-4913-BDB2-C956F2B0DF93}" type="pres">
      <dgm:prSet presAssocID="{AF65867E-3BB3-4836-BDF5-B87E29F87A77}" presName="dummy2a" presStyleCnt="0"/>
      <dgm:spPr/>
    </dgm:pt>
    <dgm:pt modelId="{C650E31C-D78A-4E6A-878D-29876BBE2DE2}" type="pres">
      <dgm:prSet presAssocID="{AF65867E-3BB3-4836-BDF5-B87E29F87A77}" presName="dummy2b" presStyleCnt="0"/>
      <dgm:spPr/>
    </dgm:pt>
    <dgm:pt modelId="{41107EAC-52C8-4448-83A2-8342C301E0ED}" type="pres">
      <dgm:prSet presAssocID="{AF65867E-3BB3-4836-BDF5-B87E29F87A77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9FF2FA7-DE6B-47EA-AA34-CF826C6479BE}" type="pres">
      <dgm:prSet presAssocID="{AF65867E-3BB3-4836-BDF5-B87E29F87A77}" presName="wedge3" presStyleLbl="node1" presStyleIdx="2" presStyleCnt="3"/>
      <dgm:spPr/>
      <dgm:t>
        <a:bodyPr/>
        <a:lstStyle/>
        <a:p>
          <a:endParaRPr lang="it-IT"/>
        </a:p>
      </dgm:t>
    </dgm:pt>
    <dgm:pt modelId="{E397E087-9ACA-4F5F-8AB2-50B0AB83854E}" type="pres">
      <dgm:prSet presAssocID="{AF65867E-3BB3-4836-BDF5-B87E29F87A77}" presName="dummy3a" presStyleCnt="0"/>
      <dgm:spPr/>
    </dgm:pt>
    <dgm:pt modelId="{54ED5398-142F-4B14-97D2-373C62E4351E}" type="pres">
      <dgm:prSet presAssocID="{AF65867E-3BB3-4836-BDF5-B87E29F87A77}" presName="dummy3b" presStyleCnt="0"/>
      <dgm:spPr/>
    </dgm:pt>
    <dgm:pt modelId="{A97A242A-472B-426E-90BD-FCA77BFD66EE}" type="pres">
      <dgm:prSet presAssocID="{AF65867E-3BB3-4836-BDF5-B87E29F87A77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C8C400A-EAED-40EC-95E9-899B4622037E}" type="pres">
      <dgm:prSet presAssocID="{4D7B14EE-3C5F-4EB2-A21A-352C02693FC7}" presName="arrowWedge1" presStyleLbl="fgSibTrans2D1" presStyleIdx="0" presStyleCnt="3"/>
      <dgm:spPr>
        <a:solidFill>
          <a:srgbClr val="3399FF">
            <a:alpha val="50196"/>
          </a:srgbClr>
        </a:solidFill>
        <a:ln w="19050">
          <a:solidFill>
            <a:srgbClr val="0033CC"/>
          </a:solidFill>
        </a:ln>
      </dgm:spPr>
    </dgm:pt>
    <dgm:pt modelId="{BCD80EFC-DFE7-467A-9E43-0B7389AE3710}" type="pres">
      <dgm:prSet presAssocID="{F2E68078-35EF-492A-B080-F42E5C8F42A9}" presName="arrowWedge2" presStyleLbl="fgSibTrans2D1" presStyleIdx="1" presStyleCnt="3"/>
      <dgm:spPr>
        <a:solidFill>
          <a:srgbClr val="33CC33">
            <a:alpha val="50196"/>
          </a:srgbClr>
        </a:solidFill>
        <a:ln w="19050">
          <a:solidFill>
            <a:srgbClr val="008000"/>
          </a:solidFill>
        </a:ln>
      </dgm:spPr>
    </dgm:pt>
    <dgm:pt modelId="{A9E06C97-9984-487D-BC65-2FC624B35AAD}" type="pres">
      <dgm:prSet presAssocID="{1BDB4104-F731-48C5-B94C-D1727FDC2D15}" presName="arrowWedge3" presStyleLbl="fgSibTrans2D1" presStyleIdx="2" presStyleCnt="3"/>
      <dgm:spPr>
        <a:solidFill>
          <a:srgbClr val="FF7C80">
            <a:alpha val="50196"/>
          </a:srgbClr>
        </a:solidFill>
        <a:ln w="19050">
          <a:solidFill>
            <a:srgbClr val="FF5050"/>
          </a:solidFill>
        </a:ln>
      </dgm:spPr>
    </dgm:pt>
  </dgm:ptLst>
  <dgm:cxnLst>
    <dgm:cxn modelId="{05A5C882-D5B4-444F-9488-6C919493DDFE}" srcId="{AF65867E-3BB3-4836-BDF5-B87E29F87A77}" destId="{9FA3AEA2-5F93-408A-AA62-E94AC1D42ADD}" srcOrd="0" destOrd="0" parTransId="{06BA9476-A8AE-44EC-B794-CC86CD109089}" sibTransId="{4D7B14EE-3C5F-4EB2-A21A-352C02693FC7}"/>
    <dgm:cxn modelId="{B781CD78-3A66-4B5D-B8FD-409406CF2ADB}" srcId="{AF65867E-3BB3-4836-BDF5-B87E29F87A77}" destId="{0B6B6847-DDAF-4960-A60C-C4F8B180E80D}" srcOrd="2" destOrd="0" parTransId="{5918422D-A5FA-4FE6-BA9F-C2C5602054FB}" sibTransId="{1BDB4104-F731-48C5-B94C-D1727FDC2D15}"/>
    <dgm:cxn modelId="{9E66122D-74EF-4B77-A7BA-A811F04FD25F}" type="presOf" srcId="{5C3BD2DE-4F0D-48A1-80A2-53A9F90BA125}" destId="{09083B26-1291-45DE-8C94-4987D5041CB2}" srcOrd="0" destOrd="0" presId="urn:microsoft.com/office/officeart/2005/8/layout/cycle8"/>
    <dgm:cxn modelId="{F29AFE4E-842F-4758-A36F-845157FD319F}" type="presOf" srcId="{0B6B6847-DDAF-4960-A60C-C4F8B180E80D}" destId="{A97A242A-472B-426E-90BD-FCA77BFD66EE}" srcOrd="1" destOrd="0" presId="urn:microsoft.com/office/officeart/2005/8/layout/cycle8"/>
    <dgm:cxn modelId="{4D158BEE-6EAC-473F-93D3-D2DD2B7D8656}" type="presOf" srcId="{0B6B6847-DDAF-4960-A60C-C4F8B180E80D}" destId="{89FF2FA7-DE6B-47EA-AA34-CF826C6479BE}" srcOrd="0" destOrd="0" presId="urn:microsoft.com/office/officeart/2005/8/layout/cycle8"/>
    <dgm:cxn modelId="{C1F35253-775C-44DD-A335-6154FE02B359}" type="presOf" srcId="{AF65867E-3BB3-4836-BDF5-B87E29F87A77}" destId="{BD2BC6C7-F483-4812-A1BE-48048F92EEE7}" srcOrd="0" destOrd="0" presId="urn:microsoft.com/office/officeart/2005/8/layout/cycle8"/>
    <dgm:cxn modelId="{DE237DF4-4121-469B-B717-2A99FDAC9197}" type="presOf" srcId="{9FA3AEA2-5F93-408A-AA62-E94AC1D42ADD}" destId="{F72B374B-D1B1-4020-B850-1FC2D7104766}" srcOrd="1" destOrd="0" presId="urn:microsoft.com/office/officeart/2005/8/layout/cycle8"/>
    <dgm:cxn modelId="{083A29FD-C68F-4042-A0EA-8627D7F77711}" type="presOf" srcId="{5C3BD2DE-4F0D-48A1-80A2-53A9F90BA125}" destId="{41107EAC-52C8-4448-83A2-8342C301E0ED}" srcOrd="1" destOrd="0" presId="urn:microsoft.com/office/officeart/2005/8/layout/cycle8"/>
    <dgm:cxn modelId="{F3457027-D04C-4B00-8F23-14F407673341}" srcId="{AF65867E-3BB3-4836-BDF5-B87E29F87A77}" destId="{5C3BD2DE-4F0D-48A1-80A2-53A9F90BA125}" srcOrd="1" destOrd="0" parTransId="{C0508FF7-093E-4AE0-84FF-3D481447C64D}" sibTransId="{F2E68078-35EF-492A-B080-F42E5C8F42A9}"/>
    <dgm:cxn modelId="{E1523A24-18E7-4CEE-A6C0-AD1B8CBF31C0}" type="presOf" srcId="{9FA3AEA2-5F93-408A-AA62-E94AC1D42ADD}" destId="{3C25D019-B413-47B2-88D5-D01643388019}" srcOrd="0" destOrd="0" presId="urn:microsoft.com/office/officeart/2005/8/layout/cycle8"/>
    <dgm:cxn modelId="{E18147CA-9F3D-4ED7-97AA-D9CA87BEA0FA}" type="presParOf" srcId="{BD2BC6C7-F483-4812-A1BE-48048F92EEE7}" destId="{3C25D019-B413-47B2-88D5-D01643388019}" srcOrd="0" destOrd="0" presId="urn:microsoft.com/office/officeart/2005/8/layout/cycle8"/>
    <dgm:cxn modelId="{B01D8350-D242-4D62-9D68-853E3AE84834}" type="presParOf" srcId="{BD2BC6C7-F483-4812-A1BE-48048F92EEE7}" destId="{723C2620-AA40-4EB2-905F-BB55458A4612}" srcOrd="1" destOrd="0" presId="urn:microsoft.com/office/officeart/2005/8/layout/cycle8"/>
    <dgm:cxn modelId="{B067EC6E-CE1A-4CCA-B0C2-8EC2D064DDD5}" type="presParOf" srcId="{BD2BC6C7-F483-4812-A1BE-48048F92EEE7}" destId="{84C09006-CE3D-4CD7-BD96-55ABBD6F1786}" srcOrd="2" destOrd="0" presId="urn:microsoft.com/office/officeart/2005/8/layout/cycle8"/>
    <dgm:cxn modelId="{FB1BE912-95C0-41BB-97B3-74B17ED34590}" type="presParOf" srcId="{BD2BC6C7-F483-4812-A1BE-48048F92EEE7}" destId="{F72B374B-D1B1-4020-B850-1FC2D7104766}" srcOrd="3" destOrd="0" presId="urn:microsoft.com/office/officeart/2005/8/layout/cycle8"/>
    <dgm:cxn modelId="{91822CF7-610C-4554-9F64-B5906A36D3FB}" type="presParOf" srcId="{BD2BC6C7-F483-4812-A1BE-48048F92EEE7}" destId="{09083B26-1291-45DE-8C94-4987D5041CB2}" srcOrd="4" destOrd="0" presId="urn:microsoft.com/office/officeart/2005/8/layout/cycle8"/>
    <dgm:cxn modelId="{E3F0D1E2-38CD-408E-AA19-366A55B945F9}" type="presParOf" srcId="{BD2BC6C7-F483-4812-A1BE-48048F92EEE7}" destId="{10674DEB-F74F-4913-BDB2-C956F2B0DF93}" srcOrd="5" destOrd="0" presId="urn:microsoft.com/office/officeart/2005/8/layout/cycle8"/>
    <dgm:cxn modelId="{966CD294-6DED-483D-B24D-9A42620B7FD7}" type="presParOf" srcId="{BD2BC6C7-F483-4812-A1BE-48048F92EEE7}" destId="{C650E31C-D78A-4E6A-878D-29876BBE2DE2}" srcOrd="6" destOrd="0" presId="urn:microsoft.com/office/officeart/2005/8/layout/cycle8"/>
    <dgm:cxn modelId="{407FEB77-0C78-482F-BF05-2A59342CBC40}" type="presParOf" srcId="{BD2BC6C7-F483-4812-A1BE-48048F92EEE7}" destId="{41107EAC-52C8-4448-83A2-8342C301E0ED}" srcOrd="7" destOrd="0" presId="urn:microsoft.com/office/officeart/2005/8/layout/cycle8"/>
    <dgm:cxn modelId="{B76ED8DA-1220-431E-9BE6-A6476FACA106}" type="presParOf" srcId="{BD2BC6C7-F483-4812-A1BE-48048F92EEE7}" destId="{89FF2FA7-DE6B-47EA-AA34-CF826C6479BE}" srcOrd="8" destOrd="0" presId="urn:microsoft.com/office/officeart/2005/8/layout/cycle8"/>
    <dgm:cxn modelId="{375D3DFC-2227-45C7-B47B-76695F3485C7}" type="presParOf" srcId="{BD2BC6C7-F483-4812-A1BE-48048F92EEE7}" destId="{E397E087-9ACA-4F5F-8AB2-50B0AB83854E}" srcOrd="9" destOrd="0" presId="urn:microsoft.com/office/officeart/2005/8/layout/cycle8"/>
    <dgm:cxn modelId="{E10C20C7-2D39-4C5F-AE6E-DC1EA1C73CA8}" type="presParOf" srcId="{BD2BC6C7-F483-4812-A1BE-48048F92EEE7}" destId="{54ED5398-142F-4B14-97D2-373C62E4351E}" srcOrd="10" destOrd="0" presId="urn:microsoft.com/office/officeart/2005/8/layout/cycle8"/>
    <dgm:cxn modelId="{30E43219-EC0C-4BF5-BEC1-FB969710FF47}" type="presParOf" srcId="{BD2BC6C7-F483-4812-A1BE-48048F92EEE7}" destId="{A97A242A-472B-426E-90BD-FCA77BFD66EE}" srcOrd="11" destOrd="0" presId="urn:microsoft.com/office/officeart/2005/8/layout/cycle8"/>
    <dgm:cxn modelId="{162144A0-2A9E-43CD-B2AE-B8A21D85EE3A}" type="presParOf" srcId="{BD2BC6C7-F483-4812-A1BE-48048F92EEE7}" destId="{BC8C400A-EAED-40EC-95E9-899B4622037E}" srcOrd="12" destOrd="0" presId="urn:microsoft.com/office/officeart/2005/8/layout/cycle8"/>
    <dgm:cxn modelId="{82510DF0-EDDB-4089-847F-487B8EF5002C}" type="presParOf" srcId="{BD2BC6C7-F483-4812-A1BE-48048F92EEE7}" destId="{BCD80EFC-DFE7-467A-9E43-0B7389AE3710}" srcOrd="13" destOrd="0" presId="urn:microsoft.com/office/officeart/2005/8/layout/cycle8"/>
    <dgm:cxn modelId="{C941A637-906B-4E62-9A66-E75CECE7BBAD}" type="presParOf" srcId="{BD2BC6C7-F483-4812-A1BE-48048F92EEE7}" destId="{A9E06C97-9984-487D-BC65-2FC624B35AAD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8D477F2-23A4-4920-9445-71081D5F31B8}" type="doc">
      <dgm:prSet loTypeId="urn:microsoft.com/office/officeart/2005/8/layout/chart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205D53BA-C1CC-47D0-9B1E-68CB582FE3FD}">
      <dgm:prSet phldrT="[Testo]" custT="1"/>
      <dgm:spPr>
        <a:solidFill>
          <a:srgbClr val="FF7C80">
            <a:alpha val="50196"/>
          </a:srgbClr>
        </a:solidFill>
        <a:ln w="19050">
          <a:solidFill>
            <a:srgbClr val="FF5050"/>
          </a:solidFill>
        </a:ln>
      </dgm:spPr>
      <dgm:t>
        <a:bodyPr/>
        <a:lstStyle/>
        <a:p>
          <a:endParaRPr lang="it-IT" sz="2000" dirty="0"/>
        </a:p>
      </dgm:t>
    </dgm:pt>
    <dgm:pt modelId="{962D8A77-BFEE-4C5E-BCC7-DFAB819F0FA1}" type="parTrans" cxnId="{0690DFC6-3AE3-403B-83DA-D372903FEE5C}">
      <dgm:prSet/>
      <dgm:spPr/>
      <dgm:t>
        <a:bodyPr/>
        <a:lstStyle/>
        <a:p>
          <a:endParaRPr lang="it-IT" sz="1600"/>
        </a:p>
      </dgm:t>
    </dgm:pt>
    <dgm:pt modelId="{1CFC328F-B0D3-434D-B9E5-365BE0A15E0C}" type="sibTrans" cxnId="{0690DFC6-3AE3-403B-83DA-D372903FEE5C}">
      <dgm:prSet/>
      <dgm:spPr/>
      <dgm:t>
        <a:bodyPr/>
        <a:lstStyle/>
        <a:p>
          <a:endParaRPr lang="it-IT" sz="1600"/>
        </a:p>
      </dgm:t>
    </dgm:pt>
    <dgm:pt modelId="{B6EC9438-0F34-4B53-B49C-666D62D582B4}">
      <dgm:prSet phldrT="[Testo]" custT="1"/>
      <dgm:spPr>
        <a:solidFill>
          <a:srgbClr val="33CC33">
            <a:alpha val="50196"/>
          </a:srgbClr>
        </a:solidFill>
        <a:ln w="19050">
          <a:solidFill>
            <a:srgbClr val="008000"/>
          </a:solidFill>
        </a:ln>
      </dgm:spPr>
      <dgm:t>
        <a:bodyPr/>
        <a:lstStyle/>
        <a:p>
          <a:endParaRPr lang="it-IT" sz="2000" dirty="0"/>
        </a:p>
      </dgm:t>
    </dgm:pt>
    <dgm:pt modelId="{DD3F5953-3695-4589-B073-00B0EBB0A7DA}" type="parTrans" cxnId="{D9478C8B-AAD4-489F-BE4E-665026301B7D}">
      <dgm:prSet/>
      <dgm:spPr/>
      <dgm:t>
        <a:bodyPr/>
        <a:lstStyle/>
        <a:p>
          <a:endParaRPr lang="it-IT"/>
        </a:p>
      </dgm:t>
    </dgm:pt>
    <dgm:pt modelId="{3892C1D2-0F90-408E-B072-B9EAE60312DC}" type="sibTrans" cxnId="{D9478C8B-AAD4-489F-BE4E-665026301B7D}">
      <dgm:prSet/>
      <dgm:spPr/>
      <dgm:t>
        <a:bodyPr/>
        <a:lstStyle/>
        <a:p>
          <a:endParaRPr lang="it-IT"/>
        </a:p>
      </dgm:t>
    </dgm:pt>
    <dgm:pt modelId="{A6DEC0C4-143A-4B2A-8417-25C5FCA1E3CB}">
      <dgm:prSet custT="1"/>
      <dgm:spPr>
        <a:solidFill>
          <a:srgbClr val="3399FF">
            <a:alpha val="50196"/>
          </a:srgbClr>
        </a:solidFill>
        <a:ln w="19050">
          <a:solidFill>
            <a:srgbClr val="0033CC"/>
          </a:solidFill>
        </a:ln>
      </dgm:spPr>
      <dgm:t>
        <a:bodyPr/>
        <a:lstStyle/>
        <a:p>
          <a:endParaRPr lang="it-IT" sz="2000" dirty="0"/>
        </a:p>
      </dgm:t>
    </dgm:pt>
    <dgm:pt modelId="{69B27CA5-DCB4-451D-994E-CA81A7499D8F}" type="parTrans" cxnId="{269640A8-E828-4EBE-839C-30F7C6ED16D3}">
      <dgm:prSet/>
      <dgm:spPr/>
      <dgm:t>
        <a:bodyPr/>
        <a:lstStyle/>
        <a:p>
          <a:endParaRPr lang="it-IT"/>
        </a:p>
      </dgm:t>
    </dgm:pt>
    <dgm:pt modelId="{CE6DF4D0-2C08-46B0-B432-4BE2321A0ADC}" type="sibTrans" cxnId="{269640A8-E828-4EBE-839C-30F7C6ED16D3}">
      <dgm:prSet/>
      <dgm:spPr/>
      <dgm:t>
        <a:bodyPr/>
        <a:lstStyle/>
        <a:p>
          <a:endParaRPr lang="it-IT"/>
        </a:p>
      </dgm:t>
    </dgm:pt>
    <dgm:pt modelId="{7036E1E3-8EE7-42A5-BA16-3831F500219D}" type="pres">
      <dgm:prSet presAssocID="{E8D477F2-23A4-4920-9445-71081D5F31B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25832CDF-40FB-4B96-B13F-1617D493F97A}" type="pres">
      <dgm:prSet presAssocID="{E8D477F2-23A4-4920-9445-71081D5F31B8}" presName="wedge1" presStyleLbl="node1" presStyleIdx="0" presStyleCnt="3" custLinFactNeighborX="-3127" custLinFactNeighborY="3145"/>
      <dgm:spPr/>
      <dgm:t>
        <a:bodyPr/>
        <a:lstStyle/>
        <a:p>
          <a:endParaRPr lang="it-IT"/>
        </a:p>
      </dgm:t>
    </dgm:pt>
    <dgm:pt modelId="{999265E7-691D-4F99-B012-164F29C0FC86}" type="pres">
      <dgm:prSet presAssocID="{E8D477F2-23A4-4920-9445-71081D5F31B8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40BAD15-2C90-41EB-88C3-85EE6914265D}" type="pres">
      <dgm:prSet presAssocID="{E8D477F2-23A4-4920-9445-71081D5F31B8}" presName="wedge2" presStyleLbl="node1" presStyleIdx="1" presStyleCnt="3" custLinFactNeighborX="848" custLinFactNeighborY="2215"/>
      <dgm:spPr/>
      <dgm:t>
        <a:bodyPr/>
        <a:lstStyle/>
        <a:p>
          <a:endParaRPr lang="it-IT"/>
        </a:p>
      </dgm:t>
    </dgm:pt>
    <dgm:pt modelId="{5BF37E2C-6BD1-49A8-9560-FE4D3ED4E9C5}" type="pres">
      <dgm:prSet presAssocID="{E8D477F2-23A4-4920-9445-71081D5F31B8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29E5051-D1D1-4C3C-A4A2-0665932685C7}" type="pres">
      <dgm:prSet presAssocID="{E8D477F2-23A4-4920-9445-71081D5F31B8}" presName="wedge3" presStyleLbl="node1" presStyleIdx="2" presStyleCnt="3"/>
      <dgm:spPr/>
      <dgm:t>
        <a:bodyPr/>
        <a:lstStyle/>
        <a:p>
          <a:endParaRPr lang="it-IT"/>
        </a:p>
      </dgm:t>
    </dgm:pt>
    <dgm:pt modelId="{85255F2F-6E2A-41C9-9C52-DC031CDC37F0}" type="pres">
      <dgm:prSet presAssocID="{E8D477F2-23A4-4920-9445-71081D5F31B8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8480E922-01C8-4F93-8543-C80CAC2D8494}" type="presOf" srcId="{E8D477F2-23A4-4920-9445-71081D5F31B8}" destId="{7036E1E3-8EE7-42A5-BA16-3831F500219D}" srcOrd="0" destOrd="0" presId="urn:microsoft.com/office/officeart/2005/8/layout/chart3"/>
    <dgm:cxn modelId="{1496E34D-4EEB-4BF7-9BA0-A951F5CF8D82}" type="presOf" srcId="{B6EC9438-0F34-4B53-B49C-666D62D582B4}" destId="{5BF37E2C-6BD1-49A8-9560-FE4D3ED4E9C5}" srcOrd="1" destOrd="0" presId="urn:microsoft.com/office/officeart/2005/8/layout/chart3"/>
    <dgm:cxn modelId="{CD57B4D3-F901-45D2-AAD9-2BAB41FF04BF}" type="presOf" srcId="{205D53BA-C1CC-47D0-9B1E-68CB582FE3FD}" destId="{25832CDF-40FB-4B96-B13F-1617D493F97A}" srcOrd="0" destOrd="0" presId="urn:microsoft.com/office/officeart/2005/8/layout/chart3"/>
    <dgm:cxn modelId="{0690DFC6-3AE3-403B-83DA-D372903FEE5C}" srcId="{E8D477F2-23A4-4920-9445-71081D5F31B8}" destId="{205D53BA-C1CC-47D0-9B1E-68CB582FE3FD}" srcOrd="0" destOrd="0" parTransId="{962D8A77-BFEE-4C5E-BCC7-DFAB819F0FA1}" sibTransId="{1CFC328F-B0D3-434D-B9E5-365BE0A15E0C}"/>
    <dgm:cxn modelId="{182F9442-AD33-4FDB-84D5-A38BC29E0306}" type="presOf" srcId="{A6DEC0C4-143A-4B2A-8417-25C5FCA1E3CB}" destId="{829E5051-D1D1-4C3C-A4A2-0665932685C7}" srcOrd="0" destOrd="0" presId="urn:microsoft.com/office/officeart/2005/8/layout/chart3"/>
    <dgm:cxn modelId="{F140607E-B0FC-46F0-A85D-A4A7FCF7123D}" type="presOf" srcId="{205D53BA-C1CC-47D0-9B1E-68CB582FE3FD}" destId="{999265E7-691D-4F99-B012-164F29C0FC86}" srcOrd="1" destOrd="0" presId="urn:microsoft.com/office/officeart/2005/8/layout/chart3"/>
    <dgm:cxn modelId="{AB8462F5-6842-4F3D-9A0E-153313D3A9D7}" type="presOf" srcId="{A6DEC0C4-143A-4B2A-8417-25C5FCA1E3CB}" destId="{85255F2F-6E2A-41C9-9C52-DC031CDC37F0}" srcOrd="1" destOrd="0" presId="urn:microsoft.com/office/officeart/2005/8/layout/chart3"/>
    <dgm:cxn modelId="{269640A8-E828-4EBE-839C-30F7C6ED16D3}" srcId="{E8D477F2-23A4-4920-9445-71081D5F31B8}" destId="{A6DEC0C4-143A-4B2A-8417-25C5FCA1E3CB}" srcOrd="2" destOrd="0" parTransId="{69B27CA5-DCB4-451D-994E-CA81A7499D8F}" sibTransId="{CE6DF4D0-2C08-46B0-B432-4BE2321A0ADC}"/>
    <dgm:cxn modelId="{76FC670B-4564-416C-A497-1CD80A24AA56}" type="presOf" srcId="{B6EC9438-0F34-4B53-B49C-666D62D582B4}" destId="{B40BAD15-2C90-41EB-88C3-85EE6914265D}" srcOrd="0" destOrd="0" presId="urn:microsoft.com/office/officeart/2005/8/layout/chart3"/>
    <dgm:cxn modelId="{D9478C8B-AAD4-489F-BE4E-665026301B7D}" srcId="{E8D477F2-23A4-4920-9445-71081D5F31B8}" destId="{B6EC9438-0F34-4B53-B49C-666D62D582B4}" srcOrd="1" destOrd="0" parTransId="{DD3F5953-3695-4589-B073-00B0EBB0A7DA}" sibTransId="{3892C1D2-0F90-408E-B072-B9EAE60312DC}"/>
    <dgm:cxn modelId="{199538D6-DC97-4249-A042-2BD853F92BB7}" type="presParOf" srcId="{7036E1E3-8EE7-42A5-BA16-3831F500219D}" destId="{25832CDF-40FB-4B96-B13F-1617D493F97A}" srcOrd="0" destOrd="0" presId="urn:microsoft.com/office/officeart/2005/8/layout/chart3"/>
    <dgm:cxn modelId="{DE06506C-1760-46C6-AB21-7CF0BA5E4EBB}" type="presParOf" srcId="{7036E1E3-8EE7-42A5-BA16-3831F500219D}" destId="{999265E7-691D-4F99-B012-164F29C0FC86}" srcOrd="1" destOrd="0" presId="urn:microsoft.com/office/officeart/2005/8/layout/chart3"/>
    <dgm:cxn modelId="{57BC3D0C-D164-4FEA-85E5-9D0E61431826}" type="presParOf" srcId="{7036E1E3-8EE7-42A5-BA16-3831F500219D}" destId="{B40BAD15-2C90-41EB-88C3-85EE6914265D}" srcOrd="2" destOrd="0" presId="urn:microsoft.com/office/officeart/2005/8/layout/chart3"/>
    <dgm:cxn modelId="{BCB6D066-C47E-4E03-A963-B6A0F31A7596}" type="presParOf" srcId="{7036E1E3-8EE7-42A5-BA16-3831F500219D}" destId="{5BF37E2C-6BD1-49A8-9560-FE4D3ED4E9C5}" srcOrd="3" destOrd="0" presId="urn:microsoft.com/office/officeart/2005/8/layout/chart3"/>
    <dgm:cxn modelId="{77470EF3-84D2-4088-8798-11E4A7095645}" type="presParOf" srcId="{7036E1E3-8EE7-42A5-BA16-3831F500219D}" destId="{829E5051-D1D1-4C3C-A4A2-0665932685C7}" srcOrd="4" destOrd="0" presId="urn:microsoft.com/office/officeart/2005/8/layout/chart3"/>
    <dgm:cxn modelId="{3D1E8A8E-7555-4EC3-9F96-E75C3746840D}" type="presParOf" srcId="{7036E1E3-8EE7-42A5-BA16-3831F500219D}" destId="{85255F2F-6E2A-41C9-9C52-DC031CDC37F0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977F596-2E1D-4C2E-BC32-ADB220E1B62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D3664D3-8D88-4347-A3AF-337B332A6BE8}">
      <dgm:prSet phldrT="[Testo]"/>
      <dgm:spPr>
        <a:solidFill>
          <a:srgbClr val="BFBFBF">
            <a:alpha val="50196"/>
          </a:srgbClr>
        </a:solidFill>
        <a:ln w="19050"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Composizione</a:t>
          </a:r>
          <a:endParaRPr lang="it-IT" dirty="0">
            <a:solidFill>
              <a:schemeClr val="tx1"/>
            </a:solidFill>
          </a:endParaRPr>
        </a:p>
      </dgm:t>
    </dgm:pt>
    <dgm:pt modelId="{EEB2702B-AA31-417D-B824-E60EA36BAF02}" type="parTrans" cxnId="{6D5BE8D0-1D5A-4C99-8FB4-5A988D20C734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099AD4FF-EC53-4C09-88B3-19B3F66D52DE}" type="sibTrans" cxnId="{6D5BE8D0-1D5A-4C99-8FB4-5A988D20C734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F4CF189D-8BAE-4C64-9154-4F4F08AEB098}">
      <dgm:prSet phldrT="[Testo]"/>
      <dgm:spPr>
        <a:solidFill>
          <a:srgbClr val="FF7C80">
            <a:alpha val="50196"/>
          </a:srgbClr>
        </a:solidFill>
        <a:ln w="19050">
          <a:solidFill>
            <a:srgbClr val="FF5050"/>
          </a:solidFill>
        </a:ln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Impieghi</a:t>
          </a:r>
          <a:endParaRPr lang="it-IT" dirty="0">
            <a:solidFill>
              <a:schemeClr val="tx1"/>
            </a:solidFill>
          </a:endParaRPr>
        </a:p>
      </dgm:t>
    </dgm:pt>
    <dgm:pt modelId="{B74DAB80-5AB5-41F0-B6DD-CEB2DAF61F4B}" type="parTrans" cxnId="{03654D06-FB99-48F8-A107-1A668F2AAAA9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D66B3B2D-45A6-4EE3-B57F-7210B12B96D0}" type="sibTrans" cxnId="{03654D06-FB99-48F8-A107-1A668F2AAAA9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975F0A03-6C56-440B-9F9C-48D7A33880EF}">
      <dgm:prSet phldrT="[Testo]"/>
      <dgm:spPr>
        <a:solidFill>
          <a:srgbClr val="3399FF">
            <a:alpha val="50196"/>
          </a:srgbClr>
        </a:solidFill>
        <a:ln w="19050">
          <a:solidFill>
            <a:srgbClr val="0033CC"/>
          </a:solidFill>
        </a:ln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Fonti</a:t>
          </a:r>
          <a:endParaRPr lang="it-IT" dirty="0">
            <a:solidFill>
              <a:schemeClr val="tx1"/>
            </a:solidFill>
          </a:endParaRPr>
        </a:p>
      </dgm:t>
    </dgm:pt>
    <dgm:pt modelId="{6568F3E5-C761-42CE-B18E-52A8379B4D14}" type="parTrans" cxnId="{02E00241-8574-418B-8CE5-C671F5E072A5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1F0F893B-8EFB-4699-87A1-70BAB3F3DA91}" type="sibTrans" cxnId="{02E00241-8574-418B-8CE5-C671F5E072A5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89C349FB-DBFC-4040-8FC1-DC793CD9D7E8}">
      <dgm:prSet/>
      <dgm:spPr>
        <a:solidFill>
          <a:srgbClr val="FFFF00">
            <a:alpha val="50196"/>
          </a:srgbClr>
        </a:solidFill>
        <a:ln w="19050">
          <a:solidFill>
            <a:srgbClr val="FFC000"/>
          </a:solidFill>
        </a:ln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Rigidità/elasticità del capitale acquisito</a:t>
          </a:r>
          <a:endParaRPr lang="it-IT" dirty="0">
            <a:solidFill>
              <a:schemeClr val="tx1"/>
            </a:solidFill>
          </a:endParaRPr>
        </a:p>
      </dgm:t>
    </dgm:pt>
    <dgm:pt modelId="{D08AE28C-0FC0-4F7C-90D8-EAC290C19535}" type="parTrans" cxnId="{4F73A617-97EB-4D94-A715-A538B62EEC7D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2748FB45-6EFF-400E-901F-9A45F455E1F0}" type="sibTrans" cxnId="{4F73A617-97EB-4D94-A715-A538B62EEC7D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67D9A3A8-82A8-4B5F-97E7-6B6E550DE36D}">
      <dgm:prSet/>
      <dgm:spPr>
        <a:solidFill>
          <a:srgbClr val="33CC33">
            <a:alpha val="50196"/>
          </a:srgbClr>
        </a:solidFill>
        <a:ln w="19050">
          <a:solidFill>
            <a:srgbClr val="008000"/>
          </a:solidFill>
        </a:ln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Indebitamento/ indipendenza</a:t>
          </a:r>
          <a:endParaRPr lang="it-IT" dirty="0">
            <a:solidFill>
              <a:schemeClr val="tx1"/>
            </a:solidFill>
          </a:endParaRPr>
        </a:p>
      </dgm:t>
    </dgm:pt>
    <dgm:pt modelId="{7DF2FE5F-B6AB-449F-829B-64EB2B4C503B}" type="parTrans" cxnId="{66A2488A-BEA0-4FAA-88D6-7E215F7151F6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2E9823F5-6BCD-4741-89F3-EB01276670DF}" type="sibTrans" cxnId="{66A2488A-BEA0-4FAA-88D6-7E215F7151F6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E2A32BDF-99EF-482F-8F91-9DC1358088B7}">
      <dgm:prSet/>
      <dgm:spPr>
        <a:solidFill>
          <a:srgbClr val="FF6600">
            <a:alpha val="50196"/>
          </a:srgbClr>
        </a:solidFill>
        <a:ln w="19050">
          <a:solidFill>
            <a:srgbClr val="FF3300"/>
          </a:solidFill>
        </a:ln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Rigidità/elasticità degli investimenti</a:t>
          </a:r>
          <a:endParaRPr lang="it-IT" dirty="0">
            <a:solidFill>
              <a:schemeClr val="tx1"/>
            </a:solidFill>
          </a:endParaRPr>
        </a:p>
      </dgm:t>
    </dgm:pt>
    <dgm:pt modelId="{0AE6FB26-6DF5-4F90-A32D-84C4D8CDC876}" type="parTrans" cxnId="{A111320C-FCDC-4965-B4A4-4ABA85A73DA4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35792252-5700-4CA0-AC42-67F483C62AD7}" type="sibTrans" cxnId="{A111320C-FCDC-4965-B4A4-4ABA85A73DA4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92BC4C2B-03B2-45E6-A929-3DEA1274B9F0}" type="pres">
      <dgm:prSet presAssocID="{5977F596-2E1D-4C2E-BC32-ADB220E1B62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87B628B9-4874-4232-85EA-CC309DC3B064}" type="pres">
      <dgm:prSet presAssocID="{8D3664D3-8D88-4347-A3AF-337B332A6BE8}" presName="hierRoot1" presStyleCnt="0">
        <dgm:presLayoutVars>
          <dgm:hierBranch val="init"/>
        </dgm:presLayoutVars>
      </dgm:prSet>
      <dgm:spPr/>
    </dgm:pt>
    <dgm:pt modelId="{E7738646-8A55-43B2-82D7-4B7961AA25A4}" type="pres">
      <dgm:prSet presAssocID="{8D3664D3-8D88-4347-A3AF-337B332A6BE8}" presName="rootComposite1" presStyleCnt="0"/>
      <dgm:spPr/>
    </dgm:pt>
    <dgm:pt modelId="{A416E72D-A269-4B7D-B275-4E744ABE0C22}" type="pres">
      <dgm:prSet presAssocID="{8D3664D3-8D88-4347-A3AF-337B332A6BE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4B0BCD18-0ED3-4FBD-93B1-6022C6B9D792}" type="pres">
      <dgm:prSet presAssocID="{8D3664D3-8D88-4347-A3AF-337B332A6BE8}" presName="rootConnector1" presStyleLbl="node1" presStyleIdx="0" presStyleCnt="0"/>
      <dgm:spPr/>
      <dgm:t>
        <a:bodyPr/>
        <a:lstStyle/>
        <a:p>
          <a:endParaRPr lang="it-IT"/>
        </a:p>
      </dgm:t>
    </dgm:pt>
    <dgm:pt modelId="{E13A0EDE-7E22-466C-8C97-80943314156B}" type="pres">
      <dgm:prSet presAssocID="{8D3664D3-8D88-4347-A3AF-337B332A6BE8}" presName="hierChild2" presStyleCnt="0"/>
      <dgm:spPr/>
    </dgm:pt>
    <dgm:pt modelId="{2079688E-C518-43C5-AC43-DB758C3D060D}" type="pres">
      <dgm:prSet presAssocID="{B74DAB80-5AB5-41F0-B6DD-CEB2DAF61F4B}" presName="Name37" presStyleLbl="parChTrans1D2" presStyleIdx="0" presStyleCnt="2"/>
      <dgm:spPr/>
      <dgm:t>
        <a:bodyPr/>
        <a:lstStyle/>
        <a:p>
          <a:endParaRPr lang="it-IT"/>
        </a:p>
      </dgm:t>
    </dgm:pt>
    <dgm:pt modelId="{0012EC64-2640-499F-9343-B96313379A3B}" type="pres">
      <dgm:prSet presAssocID="{F4CF189D-8BAE-4C64-9154-4F4F08AEB098}" presName="hierRoot2" presStyleCnt="0">
        <dgm:presLayoutVars>
          <dgm:hierBranch/>
        </dgm:presLayoutVars>
      </dgm:prSet>
      <dgm:spPr/>
    </dgm:pt>
    <dgm:pt modelId="{E4144009-2F4D-408F-8073-261B5E380B4C}" type="pres">
      <dgm:prSet presAssocID="{F4CF189D-8BAE-4C64-9154-4F4F08AEB098}" presName="rootComposite" presStyleCnt="0"/>
      <dgm:spPr/>
    </dgm:pt>
    <dgm:pt modelId="{37AF51C8-AA6B-4118-A585-AE4DC1A70022}" type="pres">
      <dgm:prSet presAssocID="{F4CF189D-8BAE-4C64-9154-4F4F08AEB098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2B5AC00D-77D2-4E70-8BAD-EF26F46D37EF}" type="pres">
      <dgm:prSet presAssocID="{F4CF189D-8BAE-4C64-9154-4F4F08AEB098}" presName="rootConnector" presStyleLbl="node2" presStyleIdx="0" presStyleCnt="2"/>
      <dgm:spPr/>
      <dgm:t>
        <a:bodyPr/>
        <a:lstStyle/>
        <a:p>
          <a:endParaRPr lang="it-IT"/>
        </a:p>
      </dgm:t>
    </dgm:pt>
    <dgm:pt modelId="{47A05B98-1F5F-45D6-8231-3066573EFD69}" type="pres">
      <dgm:prSet presAssocID="{F4CF189D-8BAE-4C64-9154-4F4F08AEB098}" presName="hierChild4" presStyleCnt="0"/>
      <dgm:spPr/>
    </dgm:pt>
    <dgm:pt modelId="{A36E0146-C361-478D-8B4B-B89377539794}" type="pres">
      <dgm:prSet presAssocID="{0AE6FB26-6DF5-4F90-A32D-84C4D8CDC876}" presName="Name35" presStyleLbl="parChTrans1D3" presStyleIdx="0" presStyleCnt="3"/>
      <dgm:spPr/>
      <dgm:t>
        <a:bodyPr/>
        <a:lstStyle/>
        <a:p>
          <a:endParaRPr lang="it-IT"/>
        </a:p>
      </dgm:t>
    </dgm:pt>
    <dgm:pt modelId="{DD6586D3-03B7-4B79-B103-12E14C9E8DDD}" type="pres">
      <dgm:prSet presAssocID="{E2A32BDF-99EF-482F-8F91-9DC1358088B7}" presName="hierRoot2" presStyleCnt="0">
        <dgm:presLayoutVars>
          <dgm:hierBranch val="init"/>
        </dgm:presLayoutVars>
      </dgm:prSet>
      <dgm:spPr/>
    </dgm:pt>
    <dgm:pt modelId="{7BEF100A-B3C0-4247-9D1D-0C59E39A2CB8}" type="pres">
      <dgm:prSet presAssocID="{E2A32BDF-99EF-482F-8F91-9DC1358088B7}" presName="rootComposite" presStyleCnt="0"/>
      <dgm:spPr/>
    </dgm:pt>
    <dgm:pt modelId="{B0595F75-6314-422D-A8A2-B35B98AD8AF9}" type="pres">
      <dgm:prSet presAssocID="{E2A32BDF-99EF-482F-8F91-9DC1358088B7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E7D46F72-9275-47F2-9F92-40AC2A4837C8}" type="pres">
      <dgm:prSet presAssocID="{E2A32BDF-99EF-482F-8F91-9DC1358088B7}" presName="rootConnector" presStyleLbl="node3" presStyleIdx="0" presStyleCnt="3"/>
      <dgm:spPr/>
      <dgm:t>
        <a:bodyPr/>
        <a:lstStyle/>
        <a:p>
          <a:endParaRPr lang="it-IT"/>
        </a:p>
      </dgm:t>
    </dgm:pt>
    <dgm:pt modelId="{80ABBF58-3BCD-4634-88E9-FF94DA55EDC1}" type="pres">
      <dgm:prSet presAssocID="{E2A32BDF-99EF-482F-8F91-9DC1358088B7}" presName="hierChild4" presStyleCnt="0"/>
      <dgm:spPr/>
    </dgm:pt>
    <dgm:pt modelId="{44D83235-B107-4E6B-B434-E209C8E32081}" type="pres">
      <dgm:prSet presAssocID="{E2A32BDF-99EF-482F-8F91-9DC1358088B7}" presName="hierChild5" presStyleCnt="0"/>
      <dgm:spPr/>
    </dgm:pt>
    <dgm:pt modelId="{10E02E1C-CAED-42BB-9EF8-F654A0809217}" type="pres">
      <dgm:prSet presAssocID="{F4CF189D-8BAE-4C64-9154-4F4F08AEB098}" presName="hierChild5" presStyleCnt="0"/>
      <dgm:spPr/>
    </dgm:pt>
    <dgm:pt modelId="{A8E3E5C5-550A-4C8C-83AA-77E44F733BC0}" type="pres">
      <dgm:prSet presAssocID="{6568F3E5-C761-42CE-B18E-52A8379B4D14}" presName="Name37" presStyleLbl="parChTrans1D2" presStyleIdx="1" presStyleCnt="2"/>
      <dgm:spPr/>
      <dgm:t>
        <a:bodyPr/>
        <a:lstStyle/>
        <a:p>
          <a:endParaRPr lang="it-IT"/>
        </a:p>
      </dgm:t>
    </dgm:pt>
    <dgm:pt modelId="{533E815E-3B3F-4EF3-8EDF-C1A707A5E932}" type="pres">
      <dgm:prSet presAssocID="{975F0A03-6C56-440B-9F9C-48D7A33880EF}" presName="hierRoot2" presStyleCnt="0">
        <dgm:presLayoutVars>
          <dgm:hierBranch/>
        </dgm:presLayoutVars>
      </dgm:prSet>
      <dgm:spPr/>
    </dgm:pt>
    <dgm:pt modelId="{7678A240-C33E-4FEB-AEDB-6B1F97F22811}" type="pres">
      <dgm:prSet presAssocID="{975F0A03-6C56-440B-9F9C-48D7A33880EF}" presName="rootComposite" presStyleCnt="0"/>
      <dgm:spPr/>
    </dgm:pt>
    <dgm:pt modelId="{5DD74856-BFF0-4BD5-991E-F1C2DC965004}" type="pres">
      <dgm:prSet presAssocID="{975F0A03-6C56-440B-9F9C-48D7A33880EF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88A28B57-D519-4633-A7EA-1372043BC22D}" type="pres">
      <dgm:prSet presAssocID="{975F0A03-6C56-440B-9F9C-48D7A33880EF}" presName="rootConnector" presStyleLbl="node2" presStyleIdx="1" presStyleCnt="2"/>
      <dgm:spPr/>
      <dgm:t>
        <a:bodyPr/>
        <a:lstStyle/>
        <a:p>
          <a:endParaRPr lang="it-IT"/>
        </a:p>
      </dgm:t>
    </dgm:pt>
    <dgm:pt modelId="{40314BD6-225B-494E-9C99-16EBC18012AA}" type="pres">
      <dgm:prSet presAssocID="{975F0A03-6C56-440B-9F9C-48D7A33880EF}" presName="hierChild4" presStyleCnt="0"/>
      <dgm:spPr/>
    </dgm:pt>
    <dgm:pt modelId="{8505FC09-FE36-42FE-9912-E29980E21CAC}" type="pres">
      <dgm:prSet presAssocID="{D08AE28C-0FC0-4F7C-90D8-EAC290C19535}" presName="Name35" presStyleLbl="parChTrans1D3" presStyleIdx="1" presStyleCnt="3"/>
      <dgm:spPr/>
      <dgm:t>
        <a:bodyPr/>
        <a:lstStyle/>
        <a:p>
          <a:endParaRPr lang="it-IT"/>
        </a:p>
      </dgm:t>
    </dgm:pt>
    <dgm:pt modelId="{3CA1358B-480D-40F2-8B74-97AC495C803F}" type="pres">
      <dgm:prSet presAssocID="{89C349FB-DBFC-4040-8FC1-DC793CD9D7E8}" presName="hierRoot2" presStyleCnt="0">
        <dgm:presLayoutVars>
          <dgm:hierBranch val="init"/>
        </dgm:presLayoutVars>
      </dgm:prSet>
      <dgm:spPr/>
    </dgm:pt>
    <dgm:pt modelId="{3C454CEF-ADB1-4255-8624-496BB1358EC1}" type="pres">
      <dgm:prSet presAssocID="{89C349FB-DBFC-4040-8FC1-DC793CD9D7E8}" presName="rootComposite" presStyleCnt="0"/>
      <dgm:spPr/>
    </dgm:pt>
    <dgm:pt modelId="{F1813276-EB7D-485C-A9E3-6FDE049BF823}" type="pres">
      <dgm:prSet presAssocID="{89C349FB-DBFC-4040-8FC1-DC793CD9D7E8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3E9C35DE-E488-48C1-923F-8E62BB1F7A49}" type="pres">
      <dgm:prSet presAssocID="{89C349FB-DBFC-4040-8FC1-DC793CD9D7E8}" presName="rootConnector" presStyleLbl="node3" presStyleIdx="1" presStyleCnt="3"/>
      <dgm:spPr/>
      <dgm:t>
        <a:bodyPr/>
        <a:lstStyle/>
        <a:p>
          <a:endParaRPr lang="it-IT"/>
        </a:p>
      </dgm:t>
    </dgm:pt>
    <dgm:pt modelId="{065E9803-CD5C-4927-B2CE-A9ED1AAF5B4B}" type="pres">
      <dgm:prSet presAssocID="{89C349FB-DBFC-4040-8FC1-DC793CD9D7E8}" presName="hierChild4" presStyleCnt="0"/>
      <dgm:spPr/>
    </dgm:pt>
    <dgm:pt modelId="{5D520A0E-B390-417A-831C-F11BD4733B98}" type="pres">
      <dgm:prSet presAssocID="{89C349FB-DBFC-4040-8FC1-DC793CD9D7E8}" presName="hierChild5" presStyleCnt="0"/>
      <dgm:spPr/>
    </dgm:pt>
    <dgm:pt modelId="{1C70FF75-6B38-41BE-AE12-23C033581005}" type="pres">
      <dgm:prSet presAssocID="{7DF2FE5F-B6AB-449F-829B-64EB2B4C503B}" presName="Name35" presStyleLbl="parChTrans1D3" presStyleIdx="2" presStyleCnt="3"/>
      <dgm:spPr/>
      <dgm:t>
        <a:bodyPr/>
        <a:lstStyle/>
        <a:p>
          <a:endParaRPr lang="it-IT"/>
        </a:p>
      </dgm:t>
    </dgm:pt>
    <dgm:pt modelId="{B4578F7E-C4F7-4B7B-A062-FF7569D38F7F}" type="pres">
      <dgm:prSet presAssocID="{67D9A3A8-82A8-4B5F-97E7-6B6E550DE36D}" presName="hierRoot2" presStyleCnt="0">
        <dgm:presLayoutVars>
          <dgm:hierBranch val="init"/>
        </dgm:presLayoutVars>
      </dgm:prSet>
      <dgm:spPr/>
    </dgm:pt>
    <dgm:pt modelId="{96B66388-21C6-4756-9E76-0D82945347D4}" type="pres">
      <dgm:prSet presAssocID="{67D9A3A8-82A8-4B5F-97E7-6B6E550DE36D}" presName="rootComposite" presStyleCnt="0"/>
      <dgm:spPr/>
    </dgm:pt>
    <dgm:pt modelId="{3C321483-34BE-4B77-92D3-89D0654D11B6}" type="pres">
      <dgm:prSet presAssocID="{67D9A3A8-82A8-4B5F-97E7-6B6E550DE36D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AF076DD1-74B8-42D8-9A52-2090066C4DDD}" type="pres">
      <dgm:prSet presAssocID="{67D9A3A8-82A8-4B5F-97E7-6B6E550DE36D}" presName="rootConnector" presStyleLbl="node3" presStyleIdx="2" presStyleCnt="3"/>
      <dgm:spPr/>
      <dgm:t>
        <a:bodyPr/>
        <a:lstStyle/>
        <a:p>
          <a:endParaRPr lang="it-IT"/>
        </a:p>
      </dgm:t>
    </dgm:pt>
    <dgm:pt modelId="{AA2B8BBE-9CB2-4ADB-9E45-0BFF60B39A6E}" type="pres">
      <dgm:prSet presAssocID="{67D9A3A8-82A8-4B5F-97E7-6B6E550DE36D}" presName="hierChild4" presStyleCnt="0"/>
      <dgm:spPr/>
    </dgm:pt>
    <dgm:pt modelId="{3FFDBA16-5687-4F9C-81C9-B26175DD92CC}" type="pres">
      <dgm:prSet presAssocID="{67D9A3A8-82A8-4B5F-97E7-6B6E550DE36D}" presName="hierChild5" presStyleCnt="0"/>
      <dgm:spPr/>
    </dgm:pt>
    <dgm:pt modelId="{B1271BB8-9141-46EF-9322-5180F85F0D4A}" type="pres">
      <dgm:prSet presAssocID="{975F0A03-6C56-440B-9F9C-48D7A33880EF}" presName="hierChild5" presStyleCnt="0"/>
      <dgm:spPr/>
    </dgm:pt>
    <dgm:pt modelId="{987E6119-90B6-4F7E-9053-46ED1F0A396E}" type="pres">
      <dgm:prSet presAssocID="{8D3664D3-8D88-4347-A3AF-337B332A6BE8}" presName="hierChild3" presStyleCnt="0"/>
      <dgm:spPr/>
    </dgm:pt>
  </dgm:ptLst>
  <dgm:cxnLst>
    <dgm:cxn modelId="{822C5AC4-CB96-452F-9E92-D078240A6BC9}" type="presOf" srcId="{67D9A3A8-82A8-4B5F-97E7-6B6E550DE36D}" destId="{AF076DD1-74B8-42D8-9A52-2090066C4DDD}" srcOrd="1" destOrd="0" presId="urn:microsoft.com/office/officeart/2005/8/layout/orgChart1"/>
    <dgm:cxn modelId="{52ADBAED-4D4A-4364-8313-B990B586415C}" type="presOf" srcId="{D08AE28C-0FC0-4F7C-90D8-EAC290C19535}" destId="{8505FC09-FE36-42FE-9912-E29980E21CAC}" srcOrd="0" destOrd="0" presId="urn:microsoft.com/office/officeart/2005/8/layout/orgChart1"/>
    <dgm:cxn modelId="{51D4FE00-0A35-4790-8E4F-DF349BD111F8}" type="presOf" srcId="{8D3664D3-8D88-4347-A3AF-337B332A6BE8}" destId="{A416E72D-A269-4B7D-B275-4E744ABE0C22}" srcOrd="0" destOrd="0" presId="urn:microsoft.com/office/officeart/2005/8/layout/orgChart1"/>
    <dgm:cxn modelId="{6D5BE8D0-1D5A-4C99-8FB4-5A988D20C734}" srcId="{5977F596-2E1D-4C2E-BC32-ADB220E1B62D}" destId="{8D3664D3-8D88-4347-A3AF-337B332A6BE8}" srcOrd="0" destOrd="0" parTransId="{EEB2702B-AA31-417D-B824-E60EA36BAF02}" sibTransId="{099AD4FF-EC53-4C09-88B3-19B3F66D52DE}"/>
    <dgm:cxn modelId="{02E00241-8574-418B-8CE5-C671F5E072A5}" srcId="{8D3664D3-8D88-4347-A3AF-337B332A6BE8}" destId="{975F0A03-6C56-440B-9F9C-48D7A33880EF}" srcOrd="1" destOrd="0" parTransId="{6568F3E5-C761-42CE-B18E-52A8379B4D14}" sibTransId="{1F0F893B-8EFB-4699-87A1-70BAB3F3DA91}"/>
    <dgm:cxn modelId="{93069082-0C83-4F88-9965-87C751D488CF}" type="presOf" srcId="{67D9A3A8-82A8-4B5F-97E7-6B6E550DE36D}" destId="{3C321483-34BE-4B77-92D3-89D0654D11B6}" srcOrd="0" destOrd="0" presId="urn:microsoft.com/office/officeart/2005/8/layout/orgChart1"/>
    <dgm:cxn modelId="{A111320C-FCDC-4965-B4A4-4ABA85A73DA4}" srcId="{F4CF189D-8BAE-4C64-9154-4F4F08AEB098}" destId="{E2A32BDF-99EF-482F-8F91-9DC1358088B7}" srcOrd="0" destOrd="0" parTransId="{0AE6FB26-6DF5-4F90-A32D-84C4D8CDC876}" sibTransId="{35792252-5700-4CA0-AC42-67F483C62AD7}"/>
    <dgm:cxn modelId="{61CBA925-37D5-41A4-A6A5-D7FF792C0622}" type="presOf" srcId="{F4CF189D-8BAE-4C64-9154-4F4F08AEB098}" destId="{37AF51C8-AA6B-4118-A585-AE4DC1A70022}" srcOrd="0" destOrd="0" presId="urn:microsoft.com/office/officeart/2005/8/layout/orgChart1"/>
    <dgm:cxn modelId="{66A2488A-BEA0-4FAA-88D6-7E215F7151F6}" srcId="{975F0A03-6C56-440B-9F9C-48D7A33880EF}" destId="{67D9A3A8-82A8-4B5F-97E7-6B6E550DE36D}" srcOrd="1" destOrd="0" parTransId="{7DF2FE5F-B6AB-449F-829B-64EB2B4C503B}" sibTransId="{2E9823F5-6BCD-4741-89F3-EB01276670DF}"/>
    <dgm:cxn modelId="{654101BE-38F6-4911-9842-FFF7A0F5E958}" type="presOf" srcId="{975F0A03-6C56-440B-9F9C-48D7A33880EF}" destId="{5DD74856-BFF0-4BD5-991E-F1C2DC965004}" srcOrd="0" destOrd="0" presId="urn:microsoft.com/office/officeart/2005/8/layout/orgChart1"/>
    <dgm:cxn modelId="{A8EFB2EF-2306-4674-AB49-9C6E3297DDD8}" type="presOf" srcId="{E2A32BDF-99EF-482F-8F91-9DC1358088B7}" destId="{B0595F75-6314-422D-A8A2-B35B98AD8AF9}" srcOrd="0" destOrd="0" presId="urn:microsoft.com/office/officeart/2005/8/layout/orgChart1"/>
    <dgm:cxn modelId="{A2D74365-3041-4095-9E90-D9B63C26264E}" type="presOf" srcId="{5977F596-2E1D-4C2E-BC32-ADB220E1B62D}" destId="{92BC4C2B-03B2-45E6-A929-3DEA1274B9F0}" srcOrd="0" destOrd="0" presId="urn:microsoft.com/office/officeart/2005/8/layout/orgChart1"/>
    <dgm:cxn modelId="{5CC03B12-46AA-4856-9DB8-D96B157D3513}" type="presOf" srcId="{B74DAB80-5AB5-41F0-B6DD-CEB2DAF61F4B}" destId="{2079688E-C518-43C5-AC43-DB758C3D060D}" srcOrd="0" destOrd="0" presId="urn:microsoft.com/office/officeart/2005/8/layout/orgChart1"/>
    <dgm:cxn modelId="{0EA4133E-5787-4A8B-B393-483B666E4432}" type="presOf" srcId="{0AE6FB26-6DF5-4F90-A32D-84C4D8CDC876}" destId="{A36E0146-C361-478D-8B4B-B89377539794}" srcOrd="0" destOrd="0" presId="urn:microsoft.com/office/officeart/2005/8/layout/orgChart1"/>
    <dgm:cxn modelId="{4CE44027-B780-479A-B1E4-1263030183D8}" type="presOf" srcId="{89C349FB-DBFC-4040-8FC1-DC793CD9D7E8}" destId="{3E9C35DE-E488-48C1-923F-8E62BB1F7A49}" srcOrd="1" destOrd="0" presId="urn:microsoft.com/office/officeart/2005/8/layout/orgChart1"/>
    <dgm:cxn modelId="{03654D06-FB99-48F8-A107-1A668F2AAAA9}" srcId="{8D3664D3-8D88-4347-A3AF-337B332A6BE8}" destId="{F4CF189D-8BAE-4C64-9154-4F4F08AEB098}" srcOrd="0" destOrd="0" parTransId="{B74DAB80-5AB5-41F0-B6DD-CEB2DAF61F4B}" sibTransId="{D66B3B2D-45A6-4EE3-B57F-7210B12B96D0}"/>
    <dgm:cxn modelId="{64BD8383-7649-4661-AA81-0C0CD3D5D955}" type="presOf" srcId="{8D3664D3-8D88-4347-A3AF-337B332A6BE8}" destId="{4B0BCD18-0ED3-4FBD-93B1-6022C6B9D792}" srcOrd="1" destOrd="0" presId="urn:microsoft.com/office/officeart/2005/8/layout/orgChart1"/>
    <dgm:cxn modelId="{720A4ACB-FBB0-43D9-92EB-CDA435A804AC}" type="presOf" srcId="{6568F3E5-C761-42CE-B18E-52A8379B4D14}" destId="{A8E3E5C5-550A-4C8C-83AA-77E44F733BC0}" srcOrd="0" destOrd="0" presId="urn:microsoft.com/office/officeart/2005/8/layout/orgChart1"/>
    <dgm:cxn modelId="{264C688D-CE61-48E3-A21C-74322B54B05A}" type="presOf" srcId="{975F0A03-6C56-440B-9F9C-48D7A33880EF}" destId="{88A28B57-D519-4633-A7EA-1372043BC22D}" srcOrd="1" destOrd="0" presId="urn:microsoft.com/office/officeart/2005/8/layout/orgChart1"/>
    <dgm:cxn modelId="{4F73A617-97EB-4D94-A715-A538B62EEC7D}" srcId="{975F0A03-6C56-440B-9F9C-48D7A33880EF}" destId="{89C349FB-DBFC-4040-8FC1-DC793CD9D7E8}" srcOrd="0" destOrd="0" parTransId="{D08AE28C-0FC0-4F7C-90D8-EAC290C19535}" sibTransId="{2748FB45-6EFF-400E-901F-9A45F455E1F0}"/>
    <dgm:cxn modelId="{6EC184D3-8B8D-4698-9588-12329BA11C17}" type="presOf" srcId="{89C349FB-DBFC-4040-8FC1-DC793CD9D7E8}" destId="{F1813276-EB7D-485C-A9E3-6FDE049BF823}" srcOrd="0" destOrd="0" presId="urn:microsoft.com/office/officeart/2005/8/layout/orgChart1"/>
    <dgm:cxn modelId="{936446FB-FF87-411D-9F80-E6F88523CD4B}" type="presOf" srcId="{E2A32BDF-99EF-482F-8F91-9DC1358088B7}" destId="{E7D46F72-9275-47F2-9F92-40AC2A4837C8}" srcOrd="1" destOrd="0" presId="urn:microsoft.com/office/officeart/2005/8/layout/orgChart1"/>
    <dgm:cxn modelId="{060027E5-9C47-492C-B61A-792BCBF152C1}" type="presOf" srcId="{F4CF189D-8BAE-4C64-9154-4F4F08AEB098}" destId="{2B5AC00D-77D2-4E70-8BAD-EF26F46D37EF}" srcOrd="1" destOrd="0" presId="urn:microsoft.com/office/officeart/2005/8/layout/orgChart1"/>
    <dgm:cxn modelId="{9A64B995-1937-4C6A-8B70-7FB4438AB7BE}" type="presOf" srcId="{7DF2FE5F-B6AB-449F-829B-64EB2B4C503B}" destId="{1C70FF75-6B38-41BE-AE12-23C033581005}" srcOrd="0" destOrd="0" presId="urn:microsoft.com/office/officeart/2005/8/layout/orgChart1"/>
    <dgm:cxn modelId="{CE95FB04-B6B5-4EC9-B3E5-C6861BF8BAA7}" type="presParOf" srcId="{92BC4C2B-03B2-45E6-A929-3DEA1274B9F0}" destId="{87B628B9-4874-4232-85EA-CC309DC3B064}" srcOrd="0" destOrd="0" presId="urn:microsoft.com/office/officeart/2005/8/layout/orgChart1"/>
    <dgm:cxn modelId="{682763A9-7C7F-4C16-8963-EA35BD6DE1A6}" type="presParOf" srcId="{87B628B9-4874-4232-85EA-CC309DC3B064}" destId="{E7738646-8A55-43B2-82D7-4B7961AA25A4}" srcOrd="0" destOrd="0" presId="urn:microsoft.com/office/officeart/2005/8/layout/orgChart1"/>
    <dgm:cxn modelId="{3C98697B-49F4-439E-B7DD-DBB0148805C1}" type="presParOf" srcId="{E7738646-8A55-43B2-82D7-4B7961AA25A4}" destId="{A416E72D-A269-4B7D-B275-4E744ABE0C22}" srcOrd="0" destOrd="0" presId="urn:microsoft.com/office/officeart/2005/8/layout/orgChart1"/>
    <dgm:cxn modelId="{18807D08-08F3-45F3-B36B-4806268460FB}" type="presParOf" srcId="{E7738646-8A55-43B2-82D7-4B7961AA25A4}" destId="{4B0BCD18-0ED3-4FBD-93B1-6022C6B9D792}" srcOrd="1" destOrd="0" presId="urn:microsoft.com/office/officeart/2005/8/layout/orgChart1"/>
    <dgm:cxn modelId="{D5A71D16-B74E-4A6B-8B28-E2630C76391A}" type="presParOf" srcId="{87B628B9-4874-4232-85EA-CC309DC3B064}" destId="{E13A0EDE-7E22-466C-8C97-80943314156B}" srcOrd="1" destOrd="0" presId="urn:microsoft.com/office/officeart/2005/8/layout/orgChart1"/>
    <dgm:cxn modelId="{088C4616-794D-46FC-8F0A-8003A49A4D66}" type="presParOf" srcId="{E13A0EDE-7E22-466C-8C97-80943314156B}" destId="{2079688E-C518-43C5-AC43-DB758C3D060D}" srcOrd="0" destOrd="0" presId="urn:microsoft.com/office/officeart/2005/8/layout/orgChart1"/>
    <dgm:cxn modelId="{58E0D90C-6376-4645-B0D0-A238C8377183}" type="presParOf" srcId="{E13A0EDE-7E22-466C-8C97-80943314156B}" destId="{0012EC64-2640-499F-9343-B96313379A3B}" srcOrd="1" destOrd="0" presId="urn:microsoft.com/office/officeart/2005/8/layout/orgChart1"/>
    <dgm:cxn modelId="{F24D46C9-D931-4AE7-A778-598D6A0FC98F}" type="presParOf" srcId="{0012EC64-2640-499F-9343-B96313379A3B}" destId="{E4144009-2F4D-408F-8073-261B5E380B4C}" srcOrd="0" destOrd="0" presId="urn:microsoft.com/office/officeart/2005/8/layout/orgChart1"/>
    <dgm:cxn modelId="{76A55F9A-451C-4C54-9683-8C0FDF7F4040}" type="presParOf" srcId="{E4144009-2F4D-408F-8073-261B5E380B4C}" destId="{37AF51C8-AA6B-4118-A585-AE4DC1A70022}" srcOrd="0" destOrd="0" presId="urn:microsoft.com/office/officeart/2005/8/layout/orgChart1"/>
    <dgm:cxn modelId="{FEB4D632-9AC9-4923-AA42-BFE905BAA2A9}" type="presParOf" srcId="{E4144009-2F4D-408F-8073-261B5E380B4C}" destId="{2B5AC00D-77D2-4E70-8BAD-EF26F46D37EF}" srcOrd="1" destOrd="0" presId="urn:microsoft.com/office/officeart/2005/8/layout/orgChart1"/>
    <dgm:cxn modelId="{3386B0A9-5953-436A-AC7B-6D4A29B7BF31}" type="presParOf" srcId="{0012EC64-2640-499F-9343-B96313379A3B}" destId="{47A05B98-1F5F-45D6-8231-3066573EFD69}" srcOrd="1" destOrd="0" presId="urn:microsoft.com/office/officeart/2005/8/layout/orgChart1"/>
    <dgm:cxn modelId="{7E639547-8AC5-4F71-9158-DBC9607E1B7C}" type="presParOf" srcId="{47A05B98-1F5F-45D6-8231-3066573EFD69}" destId="{A36E0146-C361-478D-8B4B-B89377539794}" srcOrd="0" destOrd="0" presId="urn:microsoft.com/office/officeart/2005/8/layout/orgChart1"/>
    <dgm:cxn modelId="{EE0D7FE8-8776-4EB6-9C01-B8361BBF5095}" type="presParOf" srcId="{47A05B98-1F5F-45D6-8231-3066573EFD69}" destId="{DD6586D3-03B7-4B79-B103-12E14C9E8DDD}" srcOrd="1" destOrd="0" presId="urn:microsoft.com/office/officeart/2005/8/layout/orgChart1"/>
    <dgm:cxn modelId="{19EAABD0-0551-4C28-A8DC-D63A24889F8D}" type="presParOf" srcId="{DD6586D3-03B7-4B79-B103-12E14C9E8DDD}" destId="{7BEF100A-B3C0-4247-9D1D-0C59E39A2CB8}" srcOrd="0" destOrd="0" presId="urn:microsoft.com/office/officeart/2005/8/layout/orgChart1"/>
    <dgm:cxn modelId="{2BF4394A-BC10-4FF9-B183-461CC2EAB9EF}" type="presParOf" srcId="{7BEF100A-B3C0-4247-9D1D-0C59E39A2CB8}" destId="{B0595F75-6314-422D-A8A2-B35B98AD8AF9}" srcOrd="0" destOrd="0" presId="urn:microsoft.com/office/officeart/2005/8/layout/orgChart1"/>
    <dgm:cxn modelId="{DCDB0FA0-2DA9-4836-BC0C-F01819F89751}" type="presParOf" srcId="{7BEF100A-B3C0-4247-9D1D-0C59E39A2CB8}" destId="{E7D46F72-9275-47F2-9F92-40AC2A4837C8}" srcOrd="1" destOrd="0" presId="urn:microsoft.com/office/officeart/2005/8/layout/orgChart1"/>
    <dgm:cxn modelId="{926CC7C7-FD8B-4C01-8B9F-D360926046DC}" type="presParOf" srcId="{DD6586D3-03B7-4B79-B103-12E14C9E8DDD}" destId="{80ABBF58-3BCD-4634-88E9-FF94DA55EDC1}" srcOrd="1" destOrd="0" presId="urn:microsoft.com/office/officeart/2005/8/layout/orgChart1"/>
    <dgm:cxn modelId="{63F42F48-FC9C-4363-AA53-33DA44224490}" type="presParOf" srcId="{DD6586D3-03B7-4B79-B103-12E14C9E8DDD}" destId="{44D83235-B107-4E6B-B434-E209C8E32081}" srcOrd="2" destOrd="0" presId="urn:microsoft.com/office/officeart/2005/8/layout/orgChart1"/>
    <dgm:cxn modelId="{6A199C08-A19B-4F2D-9620-15C4B7894AB1}" type="presParOf" srcId="{0012EC64-2640-499F-9343-B96313379A3B}" destId="{10E02E1C-CAED-42BB-9EF8-F654A0809217}" srcOrd="2" destOrd="0" presId="urn:microsoft.com/office/officeart/2005/8/layout/orgChart1"/>
    <dgm:cxn modelId="{A2591955-1B9E-4DBD-9A97-E089D4BAE426}" type="presParOf" srcId="{E13A0EDE-7E22-466C-8C97-80943314156B}" destId="{A8E3E5C5-550A-4C8C-83AA-77E44F733BC0}" srcOrd="2" destOrd="0" presId="urn:microsoft.com/office/officeart/2005/8/layout/orgChart1"/>
    <dgm:cxn modelId="{722A180C-6F3B-4AA5-8C83-1439E41909AE}" type="presParOf" srcId="{E13A0EDE-7E22-466C-8C97-80943314156B}" destId="{533E815E-3B3F-4EF3-8EDF-C1A707A5E932}" srcOrd="3" destOrd="0" presId="urn:microsoft.com/office/officeart/2005/8/layout/orgChart1"/>
    <dgm:cxn modelId="{DE5CE2C0-7C04-4257-A5C8-E334AF8FF2D6}" type="presParOf" srcId="{533E815E-3B3F-4EF3-8EDF-C1A707A5E932}" destId="{7678A240-C33E-4FEB-AEDB-6B1F97F22811}" srcOrd="0" destOrd="0" presId="urn:microsoft.com/office/officeart/2005/8/layout/orgChart1"/>
    <dgm:cxn modelId="{91918199-7BE4-47A4-8C73-4A6228B00EB2}" type="presParOf" srcId="{7678A240-C33E-4FEB-AEDB-6B1F97F22811}" destId="{5DD74856-BFF0-4BD5-991E-F1C2DC965004}" srcOrd="0" destOrd="0" presId="urn:microsoft.com/office/officeart/2005/8/layout/orgChart1"/>
    <dgm:cxn modelId="{FBC95984-75ED-4CF8-8674-DC9BD2642CAC}" type="presParOf" srcId="{7678A240-C33E-4FEB-AEDB-6B1F97F22811}" destId="{88A28B57-D519-4633-A7EA-1372043BC22D}" srcOrd="1" destOrd="0" presId="urn:microsoft.com/office/officeart/2005/8/layout/orgChart1"/>
    <dgm:cxn modelId="{FD2861D4-D76A-47B2-A118-A491BD662C83}" type="presParOf" srcId="{533E815E-3B3F-4EF3-8EDF-C1A707A5E932}" destId="{40314BD6-225B-494E-9C99-16EBC18012AA}" srcOrd="1" destOrd="0" presId="urn:microsoft.com/office/officeart/2005/8/layout/orgChart1"/>
    <dgm:cxn modelId="{38130D60-2308-4B5A-B80E-C902AFE4459B}" type="presParOf" srcId="{40314BD6-225B-494E-9C99-16EBC18012AA}" destId="{8505FC09-FE36-42FE-9912-E29980E21CAC}" srcOrd="0" destOrd="0" presId="urn:microsoft.com/office/officeart/2005/8/layout/orgChart1"/>
    <dgm:cxn modelId="{E8AF8ADA-A0F7-4828-94E5-3ED4579A86F8}" type="presParOf" srcId="{40314BD6-225B-494E-9C99-16EBC18012AA}" destId="{3CA1358B-480D-40F2-8B74-97AC495C803F}" srcOrd="1" destOrd="0" presId="urn:microsoft.com/office/officeart/2005/8/layout/orgChart1"/>
    <dgm:cxn modelId="{E18D57BF-9470-49DD-96F5-4AE5C99486B1}" type="presParOf" srcId="{3CA1358B-480D-40F2-8B74-97AC495C803F}" destId="{3C454CEF-ADB1-4255-8624-496BB1358EC1}" srcOrd="0" destOrd="0" presId="urn:microsoft.com/office/officeart/2005/8/layout/orgChart1"/>
    <dgm:cxn modelId="{24D88B6F-5BDC-4A74-957B-7B4AE1B0F8FB}" type="presParOf" srcId="{3C454CEF-ADB1-4255-8624-496BB1358EC1}" destId="{F1813276-EB7D-485C-A9E3-6FDE049BF823}" srcOrd="0" destOrd="0" presId="urn:microsoft.com/office/officeart/2005/8/layout/orgChart1"/>
    <dgm:cxn modelId="{93D416F4-FEFC-48B9-9A27-1D5F4029160F}" type="presParOf" srcId="{3C454CEF-ADB1-4255-8624-496BB1358EC1}" destId="{3E9C35DE-E488-48C1-923F-8E62BB1F7A49}" srcOrd="1" destOrd="0" presId="urn:microsoft.com/office/officeart/2005/8/layout/orgChart1"/>
    <dgm:cxn modelId="{367FACA8-322C-4A31-9801-D4E5A0B1893B}" type="presParOf" srcId="{3CA1358B-480D-40F2-8B74-97AC495C803F}" destId="{065E9803-CD5C-4927-B2CE-A9ED1AAF5B4B}" srcOrd="1" destOrd="0" presId="urn:microsoft.com/office/officeart/2005/8/layout/orgChart1"/>
    <dgm:cxn modelId="{76CB41AA-9F52-4F16-B974-AADEB5CBAA13}" type="presParOf" srcId="{3CA1358B-480D-40F2-8B74-97AC495C803F}" destId="{5D520A0E-B390-417A-831C-F11BD4733B98}" srcOrd="2" destOrd="0" presId="urn:microsoft.com/office/officeart/2005/8/layout/orgChart1"/>
    <dgm:cxn modelId="{B7743671-887D-479A-9A3F-F0998CCCA62D}" type="presParOf" srcId="{40314BD6-225B-494E-9C99-16EBC18012AA}" destId="{1C70FF75-6B38-41BE-AE12-23C033581005}" srcOrd="2" destOrd="0" presId="urn:microsoft.com/office/officeart/2005/8/layout/orgChart1"/>
    <dgm:cxn modelId="{64198ABA-4546-4B06-8109-B34049529DD0}" type="presParOf" srcId="{40314BD6-225B-494E-9C99-16EBC18012AA}" destId="{B4578F7E-C4F7-4B7B-A062-FF7569D38F7F}" srcOrd="3" destOrd="0" presId="urn:microsoft.com/office/officeart/2005/8/layout/orgChart1"/>
    <dgm:cxn modelId="{9CB6D3E1-4DF0-4979-8882-07A714547C18}" type="presParOf" srcId="{B4578F7E-C4F7-4B7B-A062-FF7569D38F7F}" destId="{96B66388-21C6-4756-9E76-0D82945347D4}" srcOrd="0" destOrd="0" presId="urn:microsoft.com/office/officeart/2005/8/layout/orgChart1"/>
    <dgm:cxn modelId="{D00060A0-BF3B-40E8-A165-FA9C7F4BEB3D}" type="presParOf" srcId="{96B66388-21C6-4756-9E76-0D82945347D4}" destId="{3C321483-34BE-4B77-92D3-89D0654D11B6}" srcOrd="0" destOrd="0" presId="urn:microsoft.com/office/officeart/2005/8/layout/orgChart1"/>
    <dgm:cxn modelId="{97DA43E9-0FCB-4E50-B93C-4211562FBE91}" type="presParOf" srcId="{96B66388-21C6-4756-9E76-0D82945347D4}" destId="{AF076DD1-74B8-42D8-9A52-2090066C4DDD}" srcOrd="1" destOrd="0" presId="urn:microsoft.com/office/officeart/2005/8/layout/orgChart1"/>
    <dgm:cxn modelId="{FEBAC6CF-4B57-4482-9F99-497E0021D986}" type="presParOf" srcId="{B4578F7E-C4F7-4B7B-A062-FF7569D38F7F}" destId="{AA2B8BBE-9CB2-4ADB-9E45-0BFF60B39A6E}" srcOrd="1" destOrd="0" presId="urn:microsoft.com/office/officeart/2005/8/layout/orgChart1"/>
    <dgm:cxn modelId="{5E4D8EA4-0ED2-451B-B4D8-26444A550CE8}" type="presParOf" srcId="{B4578F7E-C4F7-4B7B-A062-FF7569D38F7F}" destId="{3FFDBA16-5687-4F9C-81C9-B26175DD92CC}" srcOrd="2" destOrd="0" presId="urn:microsoft.com/office/officeart/2005/8/layout/orgChart1"/>
    <dgm:cxn modelId="{BEE1A96D-1BA9-49A7-9B89-674DC00E6514}" type="presParOf" srcId="{533E815E-3B3F-4EF3-8EDF-C1A707A5E932}" destId="{B1271BB8-9141-46EF-9322-5180F85F0D4A}" srcOrd="2" destOrd="0" presId="urn:microsoft.com/office/officeart/2005/8/layout/orgChart1"/>
    <dgm:cxn modelId="{22F46F74-C2C2-40EE-9735-757306E99C9F}" type="presParOf" srcId="{87B628B9-4874-4232-85EA-CC309DC3B064}" destId="{987E6119-90B6-4F7E-9053-46ED1F0A396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A32C073-1599-4507-8E55-28821337EA2A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217A8626-4C2B-48F2-AAFC-A43F6BFE85B6}">
      <dgm:prSet phldrT="[Testo]"/>
      <dgm:spPr>
        <a:solidFill>
          <a:srgbClr val="FF7C80">
            <a:alpha val="50196"/>
          </a:srgbClr>
        </a:solidFill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Margine di tesoreria</a:t>
          </a:r>
          <a:endParaRPr lang="it-IT" dirty="0">
            <a:solidFill>
              <a:schemeClr val="tx1"/>
            </a:solidFill>
          </a:endParaRPr>
        </a:p>
      </dgm:t>
    </dgm:pt>
    <dgm:pt modelId="{2BB8A4E7-2C06-487A-BD57-02183DD0B079}" type="parTrans" cxnId="{C0D15179-7576-4971-819A-68E33361487A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2249A7EB-B42E-4919-B02A-B8C8D00A4DE6}" type="sibTrans" cxnId="{C0D15179-7576-4971-819A-68E33361487A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FE88A036-6D01-4CFD-BDB0-239A90F8DDBF}">
      <dgm:prSet phldrT="[Testo]"/>
      <dgm:spPr>
        <a:solidFill>
          <a:srgbClr val="33CC33">
            <a:alpha val="50196"/>
          </a:srgbClr>
        </a:solidFill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Capitale circolante netto</a:t>
          </a:r>
          <a:endParaRPr lang="it-IT" dirty="0">
            <a:solidFill>
              <a:schemeClr val="tx1"/>
            </a:solidFill>
          </a:endParaRPr>
        </a:p>
      </dgm:t>
    </dgm:pt>
    <dgm:pt modelId="{ABF4A49A-A7DC-4E69-B778-7D79E067A4AF}" type="parTrans" cxnId="{1C2FF492-9C4C-4542-9FA2-754899386632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5B697519-52C9-4EAC-A1F7-56E2AB9B920D}" type="sibTrans" cxnId="{1C2FF492-9C4C-4542-9FA2-754899386632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4858E3FF-F913-4532-AF6E-2C8CD6FFE9B2}">
      <dgm:prSet phldrT="[Testo]"/>
      <dgm:spPr>
        <a:solidFill>
          <a:srgbClr val="3399FF">
            <a:alpha val="50196"/>
          </a:srgbClr>
        </a:solidFill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Margine di struttura</a:t>
          </a:r>
          <a:endParaRPr lang="it-IT" dirty="0">
            <a:solidFill>
              <a:schemeClr val="tx1"/>
            </a:solidFill>
          </a:endParaRPr>
        </a:p>
      </dgm:t>
    </dgm:pt>
    <dgm:pt modelId="{59F9B4FC-EEB8-40DF-AE93-A1384E9B0629}" type="parTrans" cxnId="{54E6FCEF-3002-4027-97C3-24D8165C0266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78A66C3A-4A12-430B-818C-60D680211D50}" type="sibTrans" cxnId="{54E6FCEF-3002-4027-97C3-24D8165C0266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DA69D492-DFEB-4037-B3D2-FA8852E0ADEB}" type="pres">
      <dgm:prSet presAssocID="{1A32C073-1599-4507-8E55-28821337EA2A}" presName="compositeShape" presStyleCnt="0">
        <dgm:presLayoutVars>
          <dgm:chMax val="7"/>
          <dgm:dir/>
          <dgm:resizeHandles val="exact"/>
        </dgm:presLayoutVars>
      </dgm:prSet>
      <dgm:spPr/>
    </dgm:pt>
    <dgm:pt modelId="{B96B0C1F-1977-4E5C-80D9-4C01B2D5748A}" type="pres">
      <dgm:prSet presAssocID="{1A32C073-1599-4507-8E55-28821337EA2A}" presName="wedge1" presStyleLbl="node1" presStyleIdx="0" presStyleCnt="3"/>
      <dgm:spPr/>
      <dgm:t>
        <a:bodyPr/>
        <a:lstStyle/>
        <a:p>
          <a:endParaRPr lang="it-IT"/>
        </a:p>
      </dgm:t>
    </dgm:pt>
    <dgm:pt modelId="{1EA4FB80-6E21-4BEA-AE83-74C1BA4D5507}" type="pres">
      <dgm:prSet presAssocID="{1A32C073-1599-4507-8E55-28821337EA2A}" presName="dummy1a" presStyleCnt="0"/>
      <dgm:spPr/>
    </dgm:pt>
    <dgm:pt modelId="{79614289-D5A5-404E-9DF1-4FA7C021F44F}" type="pres">
      <dgm:prSet presAssocID="{1A32C073-1599-4507-8E55-28821337EA2A}" presName="dummy1b" presStyleCnt="0"/>
      <dgm:spPr/>
    </dgm:pt>
    <dgm:pt modelId="{980EAFAC-19B4-46B1-87C5-C870C023A09F}" type="pres">
      <dgm:prSet presAssocID="{1A32C073-1599-4507-8E55-28821337EA2A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7393655-C855-47EC-A801-FB68BAA47E69}" type="pres">
      <dgm:prSet presAssocID="{1A32C073-1599-4507-8E55-28821337EA2A}" presName="wedge2" presStyleLbl="node1" presStyleIdx="1" presStyleCnt="3"/>
      <dgm:spPr/>
      <dgm:t>
        <a:bodyPr/>
        <a:lstStyle/>
        <a:p>
          <a:endParaRPr lang="it-IT"/>
        </a:p>
      </dgm:t>
    </dgm:pt>
    <dgm:pt modelId="{24A5D20E-361E-4838-BD69-A4F67F4B9E74}" type="pres">
      <dgm:prSet presAssocID="{1A32C073-1599-4507-8E55-28821337EA2A}" presName="dummy2a" presStyleCnt="0"/>
      <dgm:spPr/>
    </dgm:pt>
    <dgm:pt modelId="{7B1D51B6-FF6B-496F-A276-FF308E0573A0}" type="pres">
      <dgm:prSet presAssocID="{1A32C073-1599-4507-8E55-28821337EA2A}" presName="dummy2b" presStyleCnt="0"/>
      <dgm:spPr/>
    </dgm:pt>
    <dgm:pt modelId="{7447CFB1-28EA-43C3-8F22-14F994C7C2C4}" type="pres">
      <dgm:prSet presAssocID="{1A32C073-1599-4507-8E55-28821337EA2A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8860D01-9B14-4D65-9AA0-C4263822908F}" type="pres">
      <dgm:prSet presAssocID="{1A32C073-1599-4507-8E55-28821337EA2A}" presName="wedge3" presStyleLbl="node1" presStyleIdx="2" presStyleCnt="3"/>
      <dgm:spPr/>
      <dgm:t>
        <a:bodyPr/>
        <a:lstStyle/>
        <a:p>
          <a:endParaRPr lang="it-IT"/>
        </a:p>
      </dgm:t>
    </dgm:pt>
    <dgm:pt modelId="{73A49BC7-B7EB-4495-A429-DFE9E78F02AA}" type="pres">
      <dgm:prSet presAssocID="{1A32C073-1599-4507-8E55-28821337EA2A}" presName="dummy3a" presStyleCnt="0"/>
      <dgm:spPr/>
    </dgm:pt>
    <dgm:pt modelId="{0EAB5011-208D-4CB8-930A-198417D0765E}" type="pres">
      <dgm:prSet presAssocID="{1A32C073-1599-4507-8E55-28821337EA2A}" presName="dummy3b" presStyleCnt="0"/>
      <dgm:spPr/>
    </dgm:pt>
    <dgm:pt modelId="{A4F29D75-FFC8-4404-A5EF-D202844C4F24}" type="pres">
      <dgm:prSet presAssocID="{1A32C073-1599-4507-8E55-28821337EA2A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EC1455A-08F0-4E7D-BDC3-2E11D11352D8}" type="pres">
      <dgm:prSet presAssocID="{2249A7EB-B42E-4919-B02A-B8C8D00A4DE6}" presName="arrowWedge1" presStyleLbl="fgSibTrans2D1" presStyleIdx="0" presStyleCnt="3"/>
      <dgm:spPr>
        <a:solidFill>
          <a:srgbClr val="FF7C80"/>
        </a:solidFill>
      </dgm:spPr>
    </dgm:pt>
    <dgm:pt modelId="{9806C517-AB36-4DAB-A5D8-1C7F393E5A77}" type="pres">
      <dgm:prSet presAssocID="{5B697519-52C9-4EAC-A1F7-56E2AB9B920D}" presName="arrowWedge2" presStyleLbl="fgSibTrans2D1" presStyleIdx="1" presStyleCnt="3"/>
      <dgm:spPr>
        <a:solidFill>
          <a:srgbClr val="33CC33"/>
        </a:solidFill>
      </dgm:spPr>
    </dgm:pt>
    <dgm:pt modelId="{194FA737-0AAF-41E4-95F7-E5BF3EB60643}" type="pres">
      <dgm:prSet presAssocID="{78A66C3A-4A12-430B-818C-60D680211D50}" presName="arrowWedge3" presStyleLbl="fgSibTrans2D1" presStyleIdx="2" presStyleCnt="3"/>
      <dgm:spPr>
        <a:solidFill>
          <a:srgbClr val="3399FF"/>
        </a:solidFill>
      </dgm:spPr>
    </dgm:pt>
  </dgm:ptLst>
  <dgm:cxnLst>
    <dgm:cxn modelId="{1C2FF492-9C4C-4542-9FA2-754899386632}" srcId="{1A32C073-1599-4507-8E55-28821337EA2A}" destId="{FE88A036-6D01-4CFD-BDB0-239A90F8DDBF}" srcOrd="1" destOrd="0" parTransId="{ABF4A49A-A7DC-4E69-B778-7D79E067A4AF}" sibTransId="{5B697519-52C9-4EAC-A1F7-56E2AB9B920D}"/>
    <dgm:cxn modelId="{C0D15179-7576-4971-819A-68E33361487A}" srcId="{1A32C073-1599-4507-8E55-28821337EA2A}" destId="{217A8626-4C2B-48F2-AAFC-A43F6BFE85B6}" srcOrd="0" destOrd="0" parTransId="{2BB8A4E7-2C06-487A-BD57-02183DD0B079}" sibTransId="{2249A7EB-B42E-4919-B02A-B8C8D00A4DE6}"/>
    <dgm:cxn modelId="{2D0F8669-3A54-45CB-B989-2465B2ACB37D}" type="presOf" srcId="{217A8626-4C2B-48F2-AAFC-A43F6BFE85B6}" destId="{B96B0C1F-1977-4E5C-80D9-4C01B2D5748A}" srcOrd="0" destOrd="0" presId="urn:microsoft.com/office/officeart/2005/8/layout/cycle8"/>
    <dgm:cxn modelId="{FA4F9B56-2EEC-4F65-8AB5-28E9AB952331}" type="presOf" srcId="{4858E3FF-F913-4532-AF6E-2C8CD6FFE9B2}" destId="{A4F29D75-FFC8-4404-A5EF-D202844C4F24}" srcOrd="1" destOrd="0" presId="urn:microsoft.com/office/officeart/2005/8/layout/cycle8"/>
    <dgm:cxn modelId="{A66F02E8-89EA-4FAA-A5A8-7B1A718B9E68}" type="presOf" srcId="{4858E3FF-F913-4532-AF6E-2C8CD6FFE9B2}" destId="{08860D01-9B14-4D65-9AA0-C4263822908F}" srcOrd="0" destOrd="0" presId="urn:microsoft.com/office/officeart/2005/8/layout/cycle8"/>
    <dgm:cxn modelId="{3F9572BF-62E7-4E52-A102-B822F79C34DE}" type="presOf" srcId="{217A8626-4C2B-48F2-AAFC-A43F6BFE85B6}" destId="{980EAFAC-19B4-46B1-87C5-C870C023A09F}" srcOrd="1" destOrd="0" presId="urn:microsoft.com/office/officeart/2005/8/layout/cycle8"/>
    <dgm:cxn modelId="{B06542A6-94E4-411D-960B-51C1A96CE03D}" type="presOf" srcId="{FE88A036-6D01-4CFD-BDB0-239A90F8DDBF}" destId="{87393655-C855-47EC-A801-FB68BAA47E69}" srcOrd="0" destOrd="0" presId="urn:microsoft.com/office/officeart/2005/8/layout/cycle8"/>
    <dgm:cxn modelId="{98715F9A-E5FD-4A47-B39E-718C43903A38}" type="presOf" srcId="{1A32C073-1599-4507-8E55-28821337EA2A}" destId="{DA69D492-DFEB-4037-B3D2-FA8852E0ADEB}" srcOrd="0" destOrd="0" presId="urn:microsoft.com/office/officeart/2005/8/layout/cycle8"/>
    <dgm:cxn modelId="{54E6FCEF-3002-4027-97C3-24D8165C0266}" srcId="{1A32C073-1599-4507-8E55-28821337EA2A}" destId="{4858E3FF-F913-4532-AF6E-2C8CD6FFE9B2}" srcOrd="2" destOrd="0" parTransId="{59F9B4FC-EEB8-40DF-AE93-A1384E9B0629}" sibTransId="{78A66C3A-4A12-430B-818C-60D680211D50}"/>
    <dgm:cxn modelId="{C821117D-6064-4698-A49C-3D59E2CB77B4}" type="presOf" srcId="{FE88A036-6D01-4CFD-BDB0-239A90F8DDBF}" destId="{7447CFB1-28EA-43C3-8F22-14F994C7C2C4}" srcOrd="1" destOrd="0" presId="urn:microsoft.com/office/officeart/2005/8/layout/cycle8"/>
    <dgm:cxn modelId="{A6CC7259-4FDB-4BDC-8C6F-97630A9AC775}" type="presParOf" srcId="{DA69D492-DFEB-4037-B3D2-FA8852E0ADEB}" destId="{B96B0C1F-1977-4E5C-80D9-4C01B2D5748A}" srcOrd="0" destOrd="0" presId="urn:microsoft.com/office/officeart/2005/8/layout/cycle8"/>
    <dgm:cxn modelId="{1A4E197B-01A9-4A48-B3F0-A4FF1ADB153A}" type="presParOf" srcId="{DA69D492-DFEB-4037-B3D2-FA8852E0ADEB}" destId="{1EA4FB80-6E21-4BEA-AE83-74C1BA4D5507}" srcOrd="1" destOrd="0" presId="urn:microsoft.com/office/officeart/2005/8/layout/cycle8"/>
    <dgm:cxn modelId="{AF54D80C-9DDA-4C10-81B9-32D49689701C}" type="presParOf" srcId="{DA69D492-DFEB-4037-B3D2-FA8852E0ADEB}" destId="{79614289-D5A5-404E-9DF1-4FA7C021F44F}" srcOrd="2" destOrd="0" presId="urn:microsoft.com/office/officeart/2005/8/layout/cycle8"/>
    <dgm:cxn modelId="{52AFAB5A-2699-4013-9C64-EFBFE07B0637}" type="presParOf" srcId="{DA69D492-DFEB-4037-B3D2-FA8852E0ADEB}" destId="{980EAFAC-19B4-46B1-87C5-C870C023A09F}" srcOrd="3" destOrd="0" presId="urn:microsoft.com/office/officeart/2005/8/layout/cycle8"/>
    <dgm:cxn modelId="{AB7B0B31-51A5-4742-BD62-859639D233D7}" type="presParOf" srcId="{DA69D492-DFEB-4037-B3D2-FA8852E0ADEB}" destId="{87393655-C855-47EC-A801-FB68BAA47E69}" srcOrd="4" destOrd="0" presId="urn:microsoft.com/office/officeart/2005/8/layout/cycle8"/>
    <dgm:cxn modelId="{15689015-7BDE-4BD7-81EF-7D6F90FB57AC}" type="presParOf" srcId="{DA69D492-DFEB-4037-B3D2-FA8852E0ADEB}" destId="{24A5D20E-361E-4838-BD69-A4F67F4B9E74}" srcOrd="5" destOrd="0" presId="urn:microsoft.com/office/officeart/2005/8/layout/cycle8"/>
    <dgm:cxn modelId="{08AB3E0C-DF34-4CFB-BE26-66919430F092}" type="presParOf" srcId="{DA69D492-DFEB-4037-B3D2-FA8852E0ADEB}" destId="{7B1D51B6-FF6B-496F-A276-FF308E0573A0}" srcOrd="6" destOrd="0" presId="urn:microsoft.com/office/officeart/2005/8/layout/cycle8"/>
    <dgm:cxn modelId="{ECEB962C-EE75-4283-BD49-EE07458753B0}" type="presParOf" srcId="{DA69D492-DFEB-4037-B3D2-FA8852E0ADEB}" destId="{7447CFB1-28EA-43C3-8F22-14F994C7C2C4}" srcOrd="7" destOrd="0" presId="urn:microsoft.com/office/officeart/2005/8/layout/cycle8"/>
    <dgm:cxn modelId="{5382160F-3477-490C-B03B-F17B4FDA4634}" type="presParOf" srcId="{DA69D492-DFEB-4037-B3D2-FA8852E0ADEB}" destId="{08860D01-9B14-4D65-9AA0-C4263822908F}" srcOrd="8" destOrd="0" presId="urn:microsoft.com/office/officeart/2005/8/layout/cycle8"/>
    <dgm:cxn modelId="{88BE4A0B-6127-4ECA-87C4-2AE6BFD44EDD}" type="presParOf" srcId="{DA69D492-DFEB-4037-B3D2-FA8852E0ADEB}" destId="{73A49BC7-B7EB-4495-A429-DFE9E78F02AA}" srcOrd="9" destOrd="0" presId="urn:microsoft.com/office/officeart/2005/8/layout/cycle8"/>
    <dgm:cxn modelId="{80185A50-83E7-49B5-89DA-DB3C8E1A912E}" type="presParOf" srcId="{DA69D492-DFEB-4037-B3D2-FA8852E0ADEB}" destId="{0EAB5011-208D-4CB8-930A-198417D0765E}" srcOrd="10" destOrd="0" presId="urn:microsoft.com/office/officeart/2005/8/layout/cycle8"/>
    <dgm:cxn modelId="{54BBB3F2-57CB-4A58-867F-4F8CBC0FCA44}" type="presParOf" srcId="{DA69D492-DFEB-4037-B3D2-FA8852E0ADEB}" destId="{A4F29D75-FFC8-4404-A5EF-D202844C4F24}" srcOrd="11" destOrd="0" presId="urn:microsoft.com/office/officeart/2005/8/layout/cycle8"/>
    <dgm:cxn modelId="{FE550F77-35DD-41A1-84AA-942150724A59}" type="presParOf" srcId="{DA69D492-DFEB-4037-B3D2-FA8852E0ADEB}" destId="{CEC1455A-08F0-4E7D-BDC3-2E11D11352D8}" srcOrd="12" destOrd="0" presId="urn:microsoft.com/office/officeart/2005/8/layout/cycle8"/>
    <dgm:cxn modelId="{7CE9FDD6-B40B-4D26-9EE8-4683425CFF4B}" type="presParOf" srcId="{DA69D492-DFEB-4037-B3D2-FA8852E0ADEB}" destId="{9806C517-AB36-4DAB-A5D8-1C7F393E5A77}" srcOrd="13" destOrd="0" presId="urn:microsoft.com/office/officeart/2005/8/layout/cycle8"/>
    <dgm:cxn modelId="{4566224E-3B4B-4E2E-B902-746425CDD688}" type="presParOf" srcId="{DA69D492-DFEB-4037-B3D2-FA8852E0ADEB}" destId="{194FA737-0AAF-41E4-95F7-E5BF3EB60643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6D7FEAA-14F2-4442-A2A8-FEF0447A677E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449ABB5-F3C2-485B-9383-FB4EB27224A0}">
      <dgm:prSet phldrT="[Testo]"/>
      <dgm:spPr/>
      <dgm:t>
        <a:bodyPr/>
        <a:lstStyle/>
        <a:p>
          <a:r>
            <a:rPr lang="en-US" i="1" noProof="0" dirty="0" smtClean="0">
              <a:solidFill>
                <a:schemeClr val="tx1"/>
              </a:solidFill>
            </a:rPr>
            <a:t>Current ratio</a:t>
          </a:r>
          <a:endParaRPr lang="en-US" i="1" noProof="0" dirty="0">
            <a:solidFill>
              <a:schemeClr val="tx1"/>
            </a:solidFill>
          </a:endParaRPr>
        </a:p>
      </dgm:t>
    </dgm:pt>
    <dgm:pt modelId="{1C764747-445F-49B3-95AE-3DDE96637A76}" type="parTrans" cxnId="{372FEB62-9BF3-4D38-9667-A6A311DAE159}">
      <dgm:prSet/>
      <dgm:spPr/>
      <dgm:t>
        <a:bodyPr/>
        <a:lstStyle/>
        <a:p>
          <a:endParaRPr lang="en-US" i="1" noProof="0">
            <a:solidFill>
              <a:schemeClr val="tx1"/>
            </a:solidFill>
          </a:endParaRPr>
        </a:p>
      </dgm:t>
    </dgm:pt>
    <dgm:pt modelId="{038D76FE-E8C2-4F93-9489-B0F5FCF856A6}" type="sibTrans" cxnId="{372FEB62-9BF3-4D38-9667-A6A311DAE159}">
      <dgm:prSet/>
      <dgm:spPr/>
      <dgm:t>
        <a:bodyPr/>
        <a:lstStyle/>
        <a:p>
          <a:endParaRPr lang="en-US" i="1" noProof="0">
            <a:solidFill>
              <a:schemeClr val="tx1"/>
            </a:solidFill>
          </a:endParaRPr>
        </a:p>
      </dgm:t>
    </dgm:pt>
    <dgm:pt modelId="{2F9EE856-B07F-4F1B-BEEB-A8D445791A95}">
      <dgm:prSet phldrT="[Testo]"/>
      <dgm:spPr/>
      <dgm:t>
        <a:bodyPr/>
        <a:lstStyle/>
        <a:p>
          <a:r>
            <a:rPr lang="en-US" i="1" noProof="0" dirty="0" smtClean="0">
              <a:solidFill>
                <a:schemeClr val="tx1"/>
              </a:solidFill>
            </a:rPr>
            <a:t>Quick ratio</a:t>
          </a:r>
          <a:endParaRPr lang="en-US" i="1" noProof="0" dirty="0">
            <a:solidFill>
              <a:schemeClr val="tx1"/>
            </a:solidFill>
          </a:endParaRPr>
        </a:p>
      </dgm:t>
    </dgm:pt>
    <dgm:pt modelId="{DA45918E-4CBA-4351-9BC2-DEBDDA774095}" type="parTrans" cxnId="{AC1DB98B-7B96-4E73-9E66-B3071D59BD9D}">
      <dgm:prSet/>
      <dgm:spPr/>
      <dgm:t>
        <a:bodyPr/>
        <a:lstStyle/>
        <a:p>
          <a:endParaRPr lang="en-US" i="1" noProof="0">
            <a:solidFill>
              <a:schemeClr val="tx1"/>
            </a:solidFill>
          </a:endParaRPr>
        </a:p>
      </dgm:t>
    </dgm:pt>
    <dgm:pt modelId="{6E378750-632A-445D-B9B7-FB1D56B08981}" type="sibTrans" cxnId="{AC1DB98B-7B96-4E73-9E66-B3071D59BD9D}">
      <dgm:prSet/>
      <dgm:spPr/>
      <dgm:t>
        <a:bodyPr/>
        <a:lstStyle/>
        <a:p>
          <a:endParaRPr lang="en-US" i="1" noProof="0">
            <a:solidFill>
              <a:schemeClr val="tx1"/>
            </a:solidFill>
          </a:endParaRPr>
        </a:p>
      </dgm:t>
    </dgm:pt>
    <dgm:pt modelId="{7ED0C3A8-F1B3-4BAB-A094-ABDBCFB1BA9C}" type="pres">
      <dgm:prSet presAssocID="{06D7FEAA-14F2-4442-A2A8-FEF0447A677E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5C11D0AE-1D6C-4327-8029-C84593C34842}" type="pres">
      <dgm:prSet presAssocID="{06D7FEAA-14F2-4442-A2A8-FEF0447A677E}" presName="ribbon" presStyleLbl="node1" presStyleIdx="0" presStyleCnt="1"/>
      <dgm:spPr>
        <a:solidFill>
          <a:srgbClr val="33CC33">
            <a:alpha val="50196"/>
          </a:srgbClr>
        </a:solidFill>
        <a:ln w="19050">
          <a:solidFill>
            <a:srgbClr val="008000"/>
          </a:solidFill>
        </a:ln>
      </dgm:spPr>
    </dgm:pt>
    <dgm:pt modelId="{EFB4B442-DAB2-42E2-8975-493B8F506BE3}" type="pres">
      <dgm:prSet presAssocID="{06D7FEAA-14F2-4442-A2A8-FEF0447A677E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5EE2B18-B437-4861-B958-4A46FFAF0BAA}" type="pres">
      <dgm:prSet presAssocID="{06D7FEAA-14F2-4442-A2A8-FEF0447A677E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238398F5-51A6-4140-8A24-B071A999ACAE}" type="presOf" srcId="{9449ABB5-F3C2-485B-9383-FB4EB27224A0}" destId="{EFB4B442-DAB2-42E2-8975-493B8F506BE3}" srcOrd="0" destOrd="0" presId="urn:microsoft.com/office/officeart/2005/8/layout/arrow6"/>
    <dgm:cxn modelId="{AC1DB98B-7B96-4E73-9E66-B3071D59BD9D}" srcId="{06D7FEAA-14F2-4442-A2A8-FEF0447A677E}" destId="{2F9EE856-B07F-4F1B-BEEB-A8D445791A95}" srcOrd="1" destOrd="0" parTransId="{DA45918E-4CBA-4351-9BC2-DEBDDA774095}" sibTransId="{6E378750-632A-445D-B9B7-FB1D56B08981}"/>
    <dgm:cxn modelId="{98E68753-FEFD-40DB-B1BF-5C2544B4CB40}" type="presOf" srcId="{2F9EE856-B07F-4F1B-BEEB-A8D445791A95}" destId="{85EE2B18-B437-4861-B958-4A46FFAF0BAA}" srcOrd="0" destOrd="0" presId="urn:microsoft.com/office/officeart/2005/8/layout/arrow6"/>
    <dgm:cxn modelId="{372FEB62-9BF3-4D38-9667-A6A311DAE159}" srcId="{06D7FEAA-14F2-4442-A2A8-FEF0447A677E}" destId="{9449ABB5-F3C2-485B-9383-FB4EB27224A0}" srcOrd="0" destOrd="0" parTransId="{1C764747-445F-49B3-95AE-3DDE96637A76}" sibTransId="{038D76FE-E8C2-4F93-9489-B0F5FCF856A6}"/>
    <dgm:cxn modelId="{4F089B04-7BBC-4693-99C1-42CEF4A7C843}" type="presOf" srcId="{06D7FEAA-14F2-4442-A2A8-FEF0447A677E}" destId="{7ED0C3A8-F1B3-4BAB-A094-ABDBCFB1BA9C}" srcOrd="0" destOrd="0" presId="urn:microsoft.com/office/officeart/2005/8/layout/arrow6"/>
    <dgm:cxn modelId="{3CE78BC8-97FF-4CC4-A50B-2A0E9A86B6F1}" type="presParOf" srcId="{7ED0C3A8-F1B3-4BAB-A094-ABDBCFB1BA9C}" destId="{5C11D0AE-1D6C-4327-8029-C84593C34842}" srcOrd="0" destOrd="0" presId="urn:microsoft.com/office/officeart/2005/8/layout/arrow6"/>
    <dgm:cxn modelId="{F2A67D29-283A-4892-B617-A9910A68C847}" type="presParOf" srcId="{7ED0C3A8-F1B3-4BAB-A094-ABDBCFB1BA9C}" destId="{EFB4B442-DAB2-42E2-8975-493B8F506BE3}" srcOrd="1" destOrd="0" presId="urn:microsoft.com/office/officeart/2005/8/layout/arrow6"/>
    <dgm:cxn modelId="{D170E846-BA90-4B34-A636-AFEA95D2EC68}" type="presParOf" srcId="{7ED0C3A8-F1B3-4BAB-A094-ABDBCFB1BA9C}" destId="{85EE2B18-B437-4861-B958-4A46FFAF0BAA}" srcOrd="2" destOrd="0" presId="urn:microsoft.com/office/officeart/2005/8/layout/arrow6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FE8B13A-1ECE-4CBA-BF74-B36F332F0F7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CA5F0D0A-0459-459E-8CF3-235C2B22F15E}">
      <dgm:prSet phldrT="[Testo]"/>
      <dgm:spPr>
        <a:solidFill>
          <a:srgbClr val="3399FF">
            <a:alpha val="50196"/>
          </a:srgbClr>
        </a:solidFill>
        <a:ln w="19050">
          <a:solidFill>
            <a:srgbClr val="0033CC"/>
          </a:solidFill>
        </a:ln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Ciclo monetario</a:t>
          </a:r>
          <a:endParaRPr lang="it-IT" dirty="0">
            <a:solidFill>
              <a:schemeClr val="tx1"/>
            </a:solidFill>
          </a:endParaRPr>
        </a:p>
      </dgm:t>
    </dgm:pt>
    <dgm:pt modelId="{BDEC9DB6-FDEA-44EB-A680-694D0E461576}" type="parTrans" cxnId="{B2499DC9-9A09-4964-977F-895A1F2B78CC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F03BA4AB-5810-427F-A199-673234123DCF}" type="sibTrans" cxnId="{B2499DC9-9A09-4964-977F-895A1F2B78CC}">
      <dgm:prSet/>
      <dgm:spPr>
        <a:solidFill>
          <a:srgbClr val="3399FF">
            <a:alpha val="30196"/>
          </a:srgbClr>
        </a:solidFill>
      </dgm:spPr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D7BA1E25-C898-4E7E-9726-9A6B16EE1BBA}">
      <dgm:prSet phldrT="[Testo]"/>
      <dgm:spPr>
        <a:solidFill>
          <a:srgbClr val="3399FF">
            <a:alpha val="50196"/>
          </a:srgbClr>
        </a:solidFill>
        <a:ln w="19050">
          <a:solidFill>
            <a:srgbClr val="0033CC"/>
          </a:solidFill>
        </a:ln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Necessità di finanziamento</a:t>
          </a:r>
          <a:endParaRPr lang="it-IT" dirty="0">
            <a:solidFill>
              <a:schemeClr val="tx1"/>
            </a:solidFill>
          </a:endParaRPr>
        </a:p>
      </dgm:t>
    </dgm:pt>
    <dgm:pt modelId="{F173695B-3434-421A-B08A-29A43DC86A2E}" type="parTrans" cxnId="{1C064D5F-F8B2-493F-B36C-1F40E4A92D70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23FCAC57-9F45-4260-B964-BC8B822B14E7}" type="sibTrans" cxnId="{1C064D5F-F8B2-493F-B36C-1F40E4A92D70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1E6997B3-A47C-4C61-A0B3-9C321913DDAE}" type="pres">
      <dgm:prSet presAssocID="{BFE8B13A-1ECE-4CBA-BF74-B36F332F0F71}" presName="Name0" presStyleCnt="0">
        <dgm:presLayoutVars>
          <dgm:dir/>
          <dgm:resizeHandles val="exact"/>
        </dgm:presLayoutVars>
      </dgm:prSet>
      <dgm:spPr/>
    </dgm:pt>
    <dgm:pt modelId="{750065C2-81D2-4FD7-B0CA-678BB546B5B0}" type="pres">
      <dgm:prSet presAssocID="{CA5F0D0A-0459-459E-8CF3-235C2B22F15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45449EC-619D-495B-94AE-4EFEE5AAA336}" type="pres">
      <dgm:prSet presAssocID="{F03BA4AB-5810-427F-A199-673234123DCF}" presName="sibTrans" presStyleLbl="sibTrans2D1" presStyleIdx="0" presStyleCnt="1"/>
      <dgm:spPr/>
      <dgm:t>
        <a:bodyPr/>
        <a:lstStyle/>
        <a:p>
          <a:endParaRPr lang="it-IT"/>
        </a:p>
      </dgm:t>
    </dgm:pt>
    <dgm:pt modelId="{27FBA8C9-74DE-4607-8423-A9BD55167D52}" type="pres">
      <dgm:prSet presAssocID="{F03BA4AB-5810-427F-A199-673234123DCF}" presName="connectorText" presStyleLbl="sibTrans2D1" presStyleIdx="0" presStyleCnt="1"/>
      <dgm:spPr/>
      <dgm:t>
        <a:bodyPr/>
        <a:lstStyle/>
        <a:p>
          <a:endParaRPr lang="it-IT"/>
        </a:p>
      </dgm:t>
    </dgm:pt>
    <dgm:pt modelId="{FA2BC091-E1A6-42C1-AB03-59787D73CC55}" type="pres">
      <dgm:prSet presAssocID="{D7BA1E25-C898-4E7E-9726-9A6B16EE1BB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B5D621F8-6F51-42E2-A57C-98CFE39AC7B5}" type="presOf" srcId="{CA5F0D0A-0459-459E-8CF3-235C2B22F15E}" destId="{750065C2-81D2-4FD7-B0CA-678BB546B5B0}" srcOrd="0" destOrd="0" presId="urn:microsoft.com/office/officeart/2005/8/layout/process1"/>
    <dgm:cxn modelId="{C9E45ADE-8D94-4F3E-AA7C-A94D0C6CE23A}" type="presOf" srcId="{F03BA4AB-5810-427F-A199-673234123DCF}" destId="{27FBA8C9-74DE-4607-8423-A9BD55167D52}" srcOrd="1" destOrd="0" presId="urn:microsoft.com/office/officeart/2005/8/layout/process1"/>
    <dgm:cxn modelId="{03B0E53B-0722-4C86-B39F-DC81724FC4A3}" type="presOf" srcId="{F03BA4AB-5810-427F-A199-673234123DCF}" destId="{B45449EC-619D-495B-94AE-4EFEE5AAA336}" srcOrd="0" destOrd="0" presId="urn:microsoft.com/office/officeart/2005/8/layout/process1"/>
    <dgm:cxn modelId="{1C064D5F-F8B2-493F-B36C-1F40E4A92D70}" srcId="{BFE8B13A-1ECE-4CBA-BF74-B36F332F0F71}" destId="{D7BA1E25-C898-4E7E-9726-9A6B16EE1BBA}" srcOrd="1" destOrd="0" parTransId="{F173695B-3434-421A-B08A-29A43DC86A2E}" sibTransId="{23FCAC57-9F45-4260-B964-BC8B822B14E7}"/>
    <dgm:cxn modelId="{B2499DC9-9A09-4964-977F-895A1F2B78CC}" srcId="{BFE8B13A-1ECE-4CBA-BF74-B36F332F0F71}" destId="{CA5F0D0A-0459-459E-8CF3-235C2B22F15E}" srcOrd="0" destOrd="0" parTransId="{BDEC9DB6-FDEA-44EB-A680-694D0E461576}" sibTransId="{F03BA4AB-5810-427F-A199-673234123DCF}"/>
    <dgm:cxn modelId="{3E2BADC3-30A5-4710-A764-172BACA11057}" type="presOf" srcId="{D7BA1E25-C898-4E7E-9726-9A6B16EE1BBA}" destId="{FA2BC091-E1A6-42C1-AB03-59787D73CC55}" srcOrd="0" destOrd="0" presId="urn:microsoft.com/office/officeart/2005/8/layout/process1"/>
    <dgm:cxn modelId="{2E3F3FA6-E371-4BDE-A7FF-182BA32CB6C2}" type="presOf" srcId="{BFE8B13A-1ECE-4CBA-BF74-B36F332F0F71}" destId="{1E6997B3-A47C-4C61-A0B3-9C321913DDAE}" srcOrd="0" destOrd="0" presId="urn:microsoft.com/office/officeart/2005/8/layout/process1"/>
    <dgm:cxn modelId="{6383363B-275C-4723-ACA9-B3B0B9AC805B}" type="presParOf" srcId="{1E6997B3-A47C-4C61-A0B3-9C321913DDAE}" destId="{750065C2-81D2-4FD7-B0CA-678BB546B5B0}" srcOrd="0" destOrd="0" presId="urn:microsoft.com/office/officeart/2005/8/layout/process1"/>
    <dgm:cxn modelId="{13D16BEE-170D-4EE5-8EBC-463179A99220}" type="presParOf" srcId="{1E6997B3-A47C-4C61-A0B3-9C321913DDAE}" destId="{B45449EC-619D-495B-94AE-4EFEE5AAA336}" srcOrd="1" destOrd="0" presId="urn:microsoft.com/office/officeart/2005/8/layout/process1"/>
    <dgm:cxn modelId="{76C0105A-CB5E-4C8A-8126-C05FD0D7A4EB}" type="presParOf" srcId="{B45449EC-619D-495B-94AE-4EFEE5AAA336}" destId="{27FBA8C9-74DE-4607-8423-A9BD55167D52}" srcOrd="0" destOrd="0" presId="urn:microsoft.com/office/officeart/2005/8/layout/process1"/>
    <dgm:cxn modelId="{7D63281A-B568-41C9-BCDA-C05129059BD7}" type="presParOf" srcId="{1E6997B3-A47C-4C61-A0B3-9C321913DDAE}" destId="{FA2BC091-E1A6-42C1-AB03-59787D73CC5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6BD62C50-2F34-4D7B-831C-2FB9E53AF99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B81F42DD-A017-43B2-B259-6E307F3358E2}">
      <dgm:prSet phldrT="[Testo]"/>
      <dgm:spPr>
        <a:solidFill>
          <a:srgbClr val="FFFF00">
            <a:alpha val="50196"/>
          </a:srgbClr>
        </a:solidFill>
        <a:ln w="19050">
          <a:solidFill>
            <a:srgbClr val="FFC000"/>
          </a:solidFill>
        </a:ln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ciclo  tecnico ed economico</a:t>
          </a:r>
          <a:endParaRPr lang="it-IT" dirty="0">
            <a:solidFill>
              <a:schemeClr val="tx1"/>
            </a:solidFill>
          </a:endParaRPr>
        </a:p>
      </dgm:t>
    </dgm:pt>
    <dgm:pt modelId="{04CD2BDB-8212-47F8-830F-F49E4EEE77E4}" type="parTrans" cxnId="{90338107-2070-41D6-ABF4-7D9D1DD4E077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6DEF5CB5-416C-4C71-9139-96111A29440C}" type="sibTrans" cxnId="{90338107-2070-41D6-ABF4-7D9D1DD4E077}">
      <dgm:prSet/>
      <dgm:spPr>
        <a:solidFill>
          <a:srgbClr val="FFFF00">
            <a:alpha val="40000"/>
          </a:srgbClr>
        </a:solidFill>
      </dgm:spPr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3265DED2-53DF-40A7-B4D8-909D9792BF56}">
      <dgm:prSet phldrT="[Testo]"/>
      <dgm:spPr>
        <a:solidFill>
          <a:srgbClr val="FFFF00">
            <a:alpha val="50196"/>
          </a:srgbClr>
        </a:solidFill>
        <a:ln w="19050">
          <a:solidFill>
            <a:srgbClr val="FFC000"/>
          </a:solidFill>
        </a:ln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intrinsecamente positivi</a:t>
          </a:r>
          <a:endParaRPr lang="it-IT" dirty="0">
            <a:solidFill>
              <a:schemeClr val="tx1"/>
            </a:solidFill>
          </a:endParaRPr>
        </a:p>
      </dgm:t>
    </dgm:pt>
    <dgm:pt modelId="{63702134-F9B8-4DE9-88FA-977AD6F2AE0D}" type="parTrans" cxnId="{41436623-422A-48FB-AFBF-64D6D9D490FC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376AB1C0-E170-4EEC-95D8-740F39C18C87}" type="sibTrans" cxnId="{41436623-422A-48FB-AFBF-64D6D9D490FC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5C23426C-1084-4AB0-B8A9-593AC66AABDF}" type="pres">
      <dgm:prSet presAssocID="{6BD62C50-2F34-4D7B-831C-2FB9E53AF998}" presName="Name0" presStyleCnt="0">
        <dgm:presLayoutVars>
          <dgm:dir/>
          <dgm:resizeHandles val="exact"/>
        </dgm:presLayoutVars>
      </dgm:prSet>
      <dgm:spPr/>
    </dgm:pt>
    <dgm:pt modelId="{E77E5B41-92D8-4C45-BFD5-D1E63DAD7268}" type="pres">
      <dgm:prSet presAssocID="{B81F42DD-A017-43B2-B259-6E307F3358E2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56B6179-0D27-4F94-BF81-AA084E87466D}" type="pres">
      <dgm:prSet presAssocID="{6DEF5CB5-416C-4C71-9139-96111A29440C}" presName="sibTrans" presStyleLbl="sibTrans2D1" presStyleIdx="0" presStyleCnt="1"/>
      <dgm:spPr/>
      <dgm:t>
        <a:bodyPr/>
        <a:lstStyle/>
        <a:p>
          <a:endParaRPr lang="it-IT"/>
        </a:p>
      </dgm:t>
    </dgm:pt>
    <dgm:pt modelId="{AD8CE0B2-1B2A-4EF2-BD2E-C3BBA244EEF5}" type="pres">
      <dgm:prSet presAssocID="{6DEF5CB5-416C-4C71-9139-96111A29440C}" presName="connectorText" presStyleLbl="sibTrans2D1" presStyleIdx="0" presStyleCnt="1"/>
      <dgm:spPr/>
      <dgm:t>
        <a:bodyPr/>
        <a:lstStyle/>
        <a:p>
          <a:endParaRPr lang="it-IT"/>
        </a:p>
      </dgm:t>
    </dgm:pt>
    <dgm:pt modelId="{BE84AF34-D0C1-4578-B4D4-8C088A18DB68}" type="pres">
      <dgm:prSet presAssocID="{3265DED2-53DF-40A7-B4D8-909D9792BF5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A6B0D753-7895-49FF-A336-5B460E3D3AFB}" type="presOf" srcId="{6BD62C50-2F34-4D7B-831C-2FB9E53AF998}" destId="{5C23426C-1084-4AB0-B8A9-593AC66AABDF}" srcOrd="0" destOrd="0" presId="urn:microsoft.com/office/officeart/2005/8/layout/process1"/>
    <dgm:cxn modelId="{52AD1264-9EB6-4DFF-802F-FF2CDCE4592D}" type="presOf" srcId="{6DEF5CB5-416C-4C71-9139-96111A29440C}" destId="{AD8CE0B2-1B2A-4EF2-BD2E-C3BBA244EEF5}" srcOrd="1" destOrd="0" presId="urn:microsoft.com/office/officeart/2005/8/layout/process1"/>
    <dgm:cxn modelId="{41436623-422A-48FB-AFBF-64D6D9D490FC}" srcId="{6BD62C50-2F34-4D7B-831C-2FB9E53AF998}" destId="{3265DED2-53DF-40A7-B4D8-909D9792BF56}" srcOrd="1" destOrd="0" parTransId="{63702134-F9B8-4DE9-88FA-977AD6F2AE0D}" sibTransId="{376AB1C0-E170-4EEC-95D8-740F39C18C87}"/>
    <dgm:cxn modelId="{90338107-2070-41D6-ABF4-7D9D1DD4E077}" srcId="{6BD62C50-2F34-4D7B-831C-2FB9E53AF998}" destId="{B81F42DD-A017-43B2-B259-6E307F3358E2}" srcOrd="0" destOrd="0" parTransId="{04CD2BDB-8212-47F8-830F-F49E4EEE77E4}" sibTransId="{6DEF5CB5-416C-4C71-9139-96111A29440C}"/>
    <dgm:cxn modelId="{34BF5874-1B35-436C-9FF6-72AC4B022385}" type="presOf" srcId="{3265DED2-53DF-40A7-B4D8-909D9792BF56}" destId="{BE84AF34-D0C1-4578-B4D4-8C088A18DB68}" srcOrd="0" destOrd="0" presId="urn:microsoft.com/office/officeart/2005/8/layout/process1"/>
    <dgm:cxn modelId="{3805DEA6-FC2A-4D84-81FD-ABA802C0F871}" type="presOf" srcId="{6DEF5CB5-416C-4C71-9139-96111A29440C}" destId="{956B6179-0D27-4F94-BF81-AA084E87466D}" srcOrd="0" destOrd="0" presId="urn:microsoft.com/office/officeart/2005/8/layout/process1"/>
    <dgm:cxn modelId="{036B5797-9028-462B-A2D2-E883CF16378D}" type="presOf" srcId="{B81F42DD-A017-43B2-B259-6E307F3358E2}" destId="{E77E5B41-92D8-4C45-BFD5-D1E63DAD7268}" srcOrd="0" destOrd="0" presId="urn:microsoft.com/office/officeart/2005/8/layout/process1"/>
    <dgm:cxn modelId="{26D8EF5A-F343-43D0-B99E-7F564BAD352A}" type="presParOf" srcId="{5C23426C-1084-4AB0-B8A9-593AC66AABDF}" destId="{E77E5B41-92D8-4C45-BFD5-D1E63DAD7268}" srcOrd="0" destOrd="0" presId="urn:microsoft.com/office/officeart/2005/8/layout/process1"/>
    <dgm:cxn modelId="{A736290D-C295-4DA3-A385-8F03410C1FE3}" type="presParOf" srcId="{5C23426C-1084-4AB0-B8A9-593AC66AABDF}" destId="{956B6179-0D27-4F94-BF81-AA084E87466D}" srcOrd="1" destOrd="0" presId="urn:microsoft.com/office/officeart/2005/8/layout/process1"/>
    <dgm:cxn modelId="{D9798CDB-15C1-4B3C-AE88-79666A716161}" type="presParOf" srcId="{956B6179-0D27-4F94-BF81-AA084E87466D}" destId="{AD8CE0B2-1B2A-4EF2-BD2E-C3BBA244EEF5}" srcOrd="0" destOrd="0" presId="urn:microsoft.com/office/officeart/2005/8/layout/process1"/>
    <dgm:cxn modelId="{8A2A2542-262C-4EEF-9108-2A0804F86AF8}" type="presParOf" srcId="{5C23426C-1084-4AB0-B8A9-593AC66AABDF}" destId="{BE84AF34-D0C1-4578-B4D4-8C088A18DB68}" srcOrd="2" destOrd="0" presId="urn:microsoft.com/office/officeart/2005/8/layout/process1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BD62C50-2F34-4D7B-831C-2FB9E53AF99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B81F42DD-A017-43B2-B259-6E307F3358E2}">
      <dgm:prSet phldrT="[Testo]"/>
      <dgm:spPr>
        <a:solidFill>
          <a:srgbClr val="33CC33">
            <a:alpha val="50196"/>
          </a:srgbClr>
        </a:solidFill>
        <a:ln w="19050">
          <a:solidFill>
            <a:srgbClr val="008000"/>
          </a:solidFill>
        </a:ln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ciclo  monetario</a:t>
          </a:r>
          <a:endParaRPr lang="it-IT" dirty="0">
            <a:solidFill>
              <a:schemeClr val="tx1"/>
            </a:solidFill>
          </a:endParaRPr>
        </a:p>
      </dgm:t>
    </dgm:pt>
    <dgm:pt modelId="{04CD2BDB-8212-47F8-830F-F49E4EEE77E4}" type="parTrans" cxnId="{90338107-2070-41D6-ABF4-7D9D1DD4E077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6DEF5CB5-416C-4C71-9139-96111A29440C}" type="sibTrans" cxnId="{90338107-2070-41D6-ABF4-7D9D1DD4E077}">
      <dgm:prSet/>
      <dgm:spPr>
        <a:solidFill>
          <a:srgbClr val="33CC33">
            <a:alpha val="30196"/>
          </a:srgbClr>
        </a:solidFill>
      </dgm:spPr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3265DED2-53DF-40A7-B4D8-909D9792BF56}">
      <dgm:prSet phldrT="[Testo]"/>
      <dgm:spPr>
        <a:solidFill>
          <a:srgbClr val="33CC33">
            <a:alpha val="50196"/>
          </a:srgbClr>
        </a:solidFill>
        <a:ln w="19050">
          <a:solidFill>
            <a:srgbClr val="008000"/>
          </a:solidFill>
        </a:ln>
      </dgm:spPr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può essere negativo</a:t>
          </a:r>
          <a:endParaRPr lang="it-IT" dirty="0">
            <a:solidFill>
              <a:schemeClr val="tx1"/>
            </a:solidFill>
          </a:endParaRPr>
        </a:p>
      </dgm:t>
    </dgm:pt>
    <dgm:pt modelId="{63702134-F9B8-4DE9-88FA-977AD6F2AE0D}" type="parTrans" cxnId="{41436623-422A-48FB-AFBF-64D6D9D490FC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376AB1C0-E170-4EEC-95D8-740F39C18C87}" type="sibTrans" cxnId="{41436623-422A-48FB-AFBF-64D6D9D490FC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5C23426C-1084-4AB0-B8A9-593AC66AABDF}" type="pres">
      <dgm:prSet presAssocID="{6BD62C50-2F34-4D7B-831C-2FB9E53AF998}" presName="Name0" presStyleCnt="0">
        <dgm:presLayoutVars>
          <dgm:dir/>
          <dgm:resizeHandles val="exact"/>
        </dgm:presLayoutVars>
      </dgm:prSet>
      <dgm:spPr/>
    </dgm:pt>
    <dgm:pt modelId="{E77E5B41-92D8-4C45-BFD5-D1E63DAD7268}" type="pres">
      <dgm:prSet presAssocID="{B81F42DD-A017-43B2-B259-6E307F3358E2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56B6179-0D27-4F94-BF81-AA084E87466D}" type="pres">
      <dgm:prSet presAssocID="{6DEF5CB5-416C-4C71-9139-96111A29440C}" presName="sibTrans" presStyleLbl="sibTrans2D1" presStyleIdx="0" presStyleCnt="1"/>
      <dgm:spPr/>
      <dgm:t>
        <a:bodyPr/>
        <a:lstStyle/>
        <a:p>
          <a:endParaRPr lang="it-IT"/>
        </a:p>
      </dgm:t>
    </dgm:pt>
    <dgm:pt modelId="{AD8CE0B2-1B2A-4EF2-BD2E-C3BBA244EEF5}" type="pres">
      <dgm:prSet presAssocID="{6DEF5CB5-416C-4C71-9139-96111A29440C}" presName="connectorText" presStyleLbl="sibTrans2D1" presStyleIdx="0" presStyleCnt="1"/>
      <dgm:spPr/>
      <dgm:t>
        <a:bodyPr/>
        <a:lstStyle/>
        <a:p>
          <a:endParaRPr lang="it-IT"/>
        </a:p>
      </dgm:t>
    </dgm:pt>
    <dgm:pt modelId="{BE84AF34-D0C1-4578-B4D4-8C088A18DB68}" type="pres">
      <dgm:prSet presAssocID="{3265DED2-53DF-40A7-B4D8-909D9792BF5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BE9BBABA-4024-4926-A0C5-BD3A868EF808}" type="presOf" srcId="{3265DED2-53DF-40A7-B4D8-909D9792BF56}" destId="{BE84AF34-D0C1-4578-B4D4-8C088A18DB68}" srcOrd="0" destOrd="0" presId="urn:microsoft.com/office/officeart/2005/8/layout/process1"/>
    <dgm:cxn modelId="{827F4E26-6DDF-44C1-A6A4-98A50F14DFF4}" type="presOf" srcId="{6BD62C50-2F34-4D7B-831C-2FB9E53AF998}" destId="{5C23426C-1084-4AB0-B8A9-593AC66AABDF}" srcOrd="0" destOrd="0" presId="urn:microsoft.com/office/officeart/2005/8/layout/process1"/>
    <dgm:cxn modelId="{6386F307-F19B-4A4E-A709-17824EDE5E92}" type="presOf" srcId="{B81F42DD-A017-43B2-B259-6E307F3358E2}" destId="{E77E5B41-92D8-4C45-BFD5-D1E63DAD7268}" srcOrd="0" destOrd="0" presId="urn:microsoft.com/office/officeart/2005/8/layout/process1"/>
    <dgm:cxn modelId="{41436623-422A-48FB-AFBF-64D6D9D490FC}" srcId="{6BD62C50-2F34-4D7B-831C-2FB9E53AF998}" destId="{3265DED2-53DF-40A7-B4D8-909D9792BF56}" srcOrd="1" destOrd="0" parTransId="{63702134-F9B8-4DE9-88FA-977AD6F2AE0D}" sibTransId="{376AB1C0-E170-4EEC-95D8-740F39C18C87}"/>
    <dgm:cxn modelId="{90338107-2070-41D6-ABF4-7D9D1DD4E077}" srcId="{6BD62C50-2F34-4D7B-831C-2FB9E53AF998}" destId="{B81F42DD-A017-43B2-B259-6E307F3358E2}" srcOrd="0" destOrd="0" parTransId="{04CD2BDB-8212-47F8-830F-F49E4EEE77E4}" sibTransId="{6DEF5CB5-416C-4C71-9139-96111A29440C}"/>
    <dgm:cxn modelId="{FBF422E7-4960-44CA-8C5A-8476083FD424}" type="presOf" srcId="{6DEF5CB5-416C-4C71-9139-96111A29440C}" destId="{956B6179-0D27-4F94-BF81-AA084E87466D}" srcOrd="0" destOrd="0" presId="urn:microsoft.com/office/officeart/2005/8/layout/process1"/>
    <dgm:cxn modelId="{0602609D-D402-4BEE-A1CB-F946F6CD9A6A}" type="presOf" srcId="{6DEF5CB5-416C-4C71-9139-96111A29440C}" destId="{AD8CE0B2-1B2A-4EF2-BD2E-C3BBA244EEF5}" srcOrd="1" destOrd="0" presId="urn:microsoft.com/office/officeart/2005/8/layout/process1"/>
    <dgm:cxn modelId="{AA637B30-0D42-4AC6-A669-36960E13C286}" type="presParOf" srcId="{5C23426C-1084-4AB0-B8A9-593AC66AABDF}" destId="{E77E5B41-92D8-4C45-BFD5-D1E63DAD7268}" srcOrd="0" destOrd="0" presId="urn:microsoft.com/office/officeart/2005/8/layout/process1"/>
    <dgm:cxn modelId="{C90B9AE7-EBA8-438A-AFF9-651F230F2104}" type="presParOf" srcId="{5C23426C-1084-4AB0-B8A9-593AC66AABDF}" destId="{956B6179-0D27-4F94-BF81-AA084E87466D}" srcOrd="1" destOrd="0" presId="urn:microsoft.com/office/officeart/2005/8/layout/process1"/>
    <dgm:cxn modelId="{7ADCCA2E-2889-41F4-82FC-A63575654CB7}" type="presParOf" srcId="{956B6179-0D27-4F94-BF81-AA084E87466D}" destId="{AD8CE0B2-1B2A-4EF2-BD2E-C3BBA244EEF5}" srcOrd="0" destOrd="0" presId="urn:microsoft.com/office/officeart/2005/8/layout/process1"/>
    <dgm:cxn modelId="{1F5A9C6C-2549-4969-AFBC-D4CA6482A89B}" type="presParOf" srcId="{5C23426C-1084-4AB0-B8A9-593AC66AABDF}" destId="{BE84AF34-D0C1-4578-B4D4-8C088A18DB68}" srcOrd="2" destOrd="0" presId="urn:microsoft.com/office/officeart/2005/8/layout/process1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BA5BFA3-5EEB-4D11-8759-ED13DD9732F2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1E1DA8E4-DED0-4787-9549-5CC7C910659D}">
      <dgm:prSet phldrT="[Testo]"/>
      <dgm:spPr/>
      <dgm:t>
        <a:bodyPr/>
        <a:lstStyle/>
        <a:p>
          <a:r>
            <a:rPr lang="it-IT" dirty="0" smtClean="0"/>
            <a:t>trasformazione input in output</a:t>
          </a:r>
          <a:endParaRPr lang="it-IT" dirty="0"/>
        </a:p>
      </dgm:t>
    </dgm:pt>
    <dgm:pt modelId="{A650912D-D01D-4247-B0D9-9EE35B83B811}" type="parTrans" cxnId="{F1C21299-9687-47F0-9CC8-818CA05F6AF4}">
      <dgm:prSet/>
      <dgm:spPr/>
      <dgm:t>
        <a:bodyPr/>
        <a:lstStyle/>
        <a:p>
          <a:endParaRPr lang="it-IT"/>
        </a:p>
      </dgm:t>
    </dgm:pt>
    <dgm:pt modelId="{251E79C0-AB8C-41E7-B1AD-7DA57C931881}" type="sibTrans" cxnId="{F1C21299-9687-47F0-9CC8-818CA05F6AF4}">
      <dgm:prSet/>
      <dgm:spPr>
        <a:solidFill>
          <a:srgbClr val="3399FF">
            <a:alpha val="50196"/>
          </a:srgbClr>
        </a:solidFill>
      </dgm:spPr>
      <dgm:t>
        <a:bodyPr/>
        <a:lstStyle/>
        <a:p>
          <a:endParaRPr lang="it-IT"/>
        </a:p>
      </dgm:t>
    </dgm:pt>
    <dgm:pt modelId="{7ECDE5BF-77EE-4E25-9B3B-5593E5712D20}">
      <dgm:prSet phldrT="[Testo]"/>
      <dgm:spPr/>
      <dgm:t>
        <a:bodyPr/>
        <a:lstStyle/>
        <a:p>
          <a:r>
            <a:rPr lang="it-IT" dirty="0" smtClean="0"/>
            <a:t>vendita dei beni prodotti</a:t>
          </a:r>
          <a:endParaRPr lang="it-IT" dirty="0"/>
        </a:p>
      </dgm:t>
    </dgm:pt>
    <dgm:pt modelId="{F3CEE683-CEC4-4EC1-89A3-9E96E6321787}" type="parTrans" cxnId="{AA19B1BD-32E2-41BD-826D-D48040E37497}">
      <dgm:prSet/>
      <dgm:spPr/>
      <dgm:t>
        <a:bodyPr/>
        <a:lstStyle/>
        <a:p>
          <a:endParaRPr lang="it-IT"/>
        </a:p>
      </dgm:t>
    </dgm:pt>
    <dgm:pt modelId="{45ACC1CA-C002-4E87-BF86-AD47945F2B84}" type="sibTrans" cxnId="{AA19B1BD-32E2-41BD-826D-D48040E37497}">
      <dgm:prSet/>
      <dgm:spPr>
        <a:solidFill>
          <a:srgbClr val="3399FF">
            <a:alpha val="50196"/>
          </a:srgbClr>
        </a:solidFill>
      </dgm:spPr>
      <dgm:t>
        <a:bodyPr/>
        <a:lstStyle/>
        <a:p>
          <a:endParaRPr lang="it-IT"/>
        </a:p>
      </dgm:t>
    </dgm:pt>
    <dgm:pt modelId="{4017C39B-7FD4-471C-82D4-3106070A2E86}">
      <dgm:prSet phldrT="[Testo]"/>
      <dgm:spPr/>
      <dgm:t>
        <a:bodyPr/>
        <a:lstStyle/>
        <a:p>
          <a:r>
            <a:rPr lang="it-IT" dirty="0" smtClean="0"/>
            <a:t>incasso: reperimento finanziamento</a:t>
          </a:r>
          <a:endParaRPr lang="it-IT" dirty="0"/>
        </a:p>
      </dgm:t>
    </dgm:pt>
    <dgm:pt modelId="{A6EC1933-E966-43C1-B133-499047A599D0}" type="parTrans" cxnId="{C5365238-83A2-4A93-A4F3-FC534BFCADAB}">
      <dgm:prSet/>
      <dgm:spPr/>
      <dgm:t>
        <a:bodyPr/>
        <a:lstStyle/>
        <a:p>
          <a:endParaRPr lang="it-IT"/>
        </a:p>
      </dgm:t>
    </dgm:pt>
    <dgm:pt modelId="{D654B0D5-690C-4BF0-9150-22C161258123}" type="sibTrans" cxnId="{C5365238-83A2-4A93-A4F3-FC534BFCADAB}">
      <dgm:prSet/>
      <dgm:spPr>
        <a:solidFill>
          <a:srgbClr val="3399FF">
            <a:alpha val="50196"/>
          </a:srgbClr>
        </a:solidFill>
      </dgm:spPr>
      <dgm:t>
        <a:bodyPr/>
        <a:lstStyle/>
        <a:p>
          <a:endParaRPr lang="it-IT"/>
        </a:p>
      </dgm:t>
    </dgm:pt>
    <dgm:pt modelId="{36A1069E-33AB-4D63-8B75-57CB2289F3C4}">
      <dgm:prSet phldrT="[Testo]"/>
      <dgm:spPr/>
      <dgm:t>
        <a:bodyPr/>
        <a:lstStyle/>
        <a:p>
          <a:r>
            <a:rPr lang="it-IT" dirty="0" smtClean="0"/>
            <a:t>acquisto fattori produttivi</a:t>
          </a:r>
          <a:endParaRPr lang="it-IT" dirty="0"/>
        </a:p>
      </dgm:t>
    </dgm:pt>
    <dgm:pt modelId="{7197E3B9-E91E-4FE3-A0BA-FFEA2A3C0B66}" type="parTrans" cxnId="{B1186088-6F38-4EBF-B1E3-B88887943BEA}">
      <dgm:prSet/>
      <dgm:spPr/>
      <dgm:t>
        <a:bodyPr/>
        <a:lstStyle/>
        <a:p>
          <a:endParaRPr lang="it-IT"/>
        </a:p>
      </dgm:t>
    </dgm:pt>
    <dgm:pt modelId="{F8D9B3C8-F0FD-4772-9038-349B72F2AA60}" type="sibTrans" cxnId="{B1186088-6F38-4EBF-B1E3-B88887943BEA}">
      <dgm:prSet/>
      <dgm:spPr>
        <a:solidFill>
          <a:srgbClr val="3399FF">
            <a:alpha val="50196"/>
          </a:srgbClr>
        </a:solidFill>
      </dgm:spPr>
      <dgm:t>
        <a:bodyPr/>
        <a:lstStyle/>
        <a:p>
          <a:endParaRPr lang="it-IT"/>
        </a:p>
      </dgm:t>
    </dgm:pt>
    <dgm:pt modelId="{E7099583-F692-4D01-94E8-53C2E9E503DC}" type="pres">
      <dgm:prSet presAssocID="{FBA5BFA3-5EEB-4D11-8759-ED13DD9732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3A034F5A-6F35-4FBB-81C5-FF8038777F47}" type="pres">
      <dgm:prSet presAssocID="{1E1DA8E4-DED0-4787-9549-5CC7C910659D}" presName="dummy" presStyleCnt="0"/>
      <dgm:spPr/>
    </dgm:pt>
    <dgm:pt modelId="{DC9DF617-74DD-4457-A8F6-0A30FB26430F}" type="pres">
      <dgm:prSet presAssocID="{1E1DA8E4-DED0-4787-9549-5CC7C910659D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0A04D8D-E3B6-46AF-943F-638C04091398}" type="pres">
      <dgm:prSet presAssocID="{251E79C0-AB8C-41E7-B1AD-7DA57C931881}" presName="sibTrans" presStyleLbl="node1" presStyleIdx="0" presStyleCnt="4"/>
      <dgm:spPr/>
      <dgm:t>
        <a:bodyPr/>
        <a:lstStyle/>
        <a:p>
          <a:endParaRPr lang="it-IT"/>
        </a:p>
      </dgm:t>
    </dgm:pt>
    <dgm:pt modelId="{0F374F16-85C0-4221-A28C-CC579E15A267}" type="pres">
      <dgm:prSet presAssocID="{7ECDE5BF-77EE-4E25-9B3B-5593E5712D20}" presName="dummy" presStyleCnt="0"/>
      <dgm:spPr/>
    </dgm:pt>
    <dgm:pt modelId="{B9E4E0D7-49ED-4A43-B61B-ADC47F4FD98F}" type="pres">
      <dgm:prSet presAssocID="{7ECDE5BF-77EE-4E25-9B3B-5593E5712D20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0C82148-4166-4CC6-9D71-549FCEBF9C9E}" type="pres">
      <dgm:prSet presAssocID="{45ACC1CA-C002-4E87-BF86-AD47945F2B84}" presName="sibTrans" presStyleLbl="node1" presStyleIdx="1" presStyleCnt="4"/>
      <dgm:spPr/>
      <dgm:t>
        <a:bodyPr/>
        <a:lstStyle/>
        <a:p>
          <a:endParaRPr lang="it-IT"/>
        </a:p>
      </dgm:t>
    </dgm:pt>
    <dgm:pt modelId="{4E71E821-3C8D-407D-B538-8401020D72EF}" type="pres">
      <dgm:prSet presAssocID="{4017C39B-7FD4-471C-82D4-3106070A2E86}" presName="dummy" presStyleCnt="0"/>
      <dgm:spPr/>
    </dgm:pt>
    <dgm:pt modelId="{835A4C6D-D3A0-4B54-8B2A-10FE83891265}" type="pres">
      <dgm:prSet presAssocID="{4017C39B-7FD4-471C-82D4-3106070A2E86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0D30F88-D73E-44B5-8EC8-EB9E0704FA21}" type="pres">
      <dgm:prSet presAssocID="{D654B0D5-690C-4BF0-9150-22C161258123}" presName="sibTrans" presStyleLbl="node1" presStyleIdx="2" presStyleCnt="4"/>
      <dgm:spPr/>
      <dgm:t>
        <a:bodyPr/>
        <a:lstStyle/>
        <a:p>
          <a:endParaRPr lang="it-IT"/>
        </a:p>
      </dgm:t>
    </dgm:pt>
    <dgm:pt modelId="{E34E2322-A51E-4449-A8F3-4E79C5F6BEA5}" type="pres">
      <dgm:prSet presAssocID="{36A1069E-33AB-4D63-8B75-57CB2289F3C4}" presName="dummy" presStyleCnt="0"/>
      <dgm:spPr/>
    </dgm:pt>
    <dgm:pt modelId="{D31981FF-F444-4672-8B80-20B0F0F5A53F}" type="pres">
      <dgm:prSet presAssocID="{36A1069E-33AB-4D63-8B75-57CB2289F3C4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B32FACE-FC70-4DCE-A29B-39B91D154CFE}" type="pres">
      <dgm:prSet presAssocID="{F8D9B3C8-F0FD-4772-9038-349B72F2AA60}" presName="sibTrans" presStyleLbl="node1" presStyleIdx="3" presStyleCnt="4"/>
      <dgm:spPr/>
      <dgm:t>
        <a:bodyPr/>
        <a:lstStyle/>
        <a:p>
          <a:endParaRPr lang="it-IT"/>
        </a:p>
      </dgm:t>
    </dgm:pt>
  </dgm:ptLst>
  <dgm:cxnLst>
    <dgm:cxn modelId="{62C2EE36-D250-49B4-888C-A2CA879CBCCE}" type="presOf" srcId="{36A1069E-33AB-4D63-8B75-57CB2289F3C4}" destId="{D31981FF-F444-4672-8B80-20B0F0F5A53F}" srcOrd="0" destOrd="0" presId="urn:microsoft.com/office/officeart/2005/8/layout/cycle1"/>
    <dgm:cxn modelId="{B1186088-6F38-4EBF-B1E3-B88887943BEA}" srcId="{FBA5BFA3-5EEB-4D11-8759-ED13DD9732F2}" destId="{36A1069E-33AB-4D63-8B75-57CB2289F3C4}" srcOrd="3" destOrd="0" parTransId="{7197E3B9-E91E-4FE3-A0BA-FFEA2A3C0B66}" sibTransId="{F8D9B3C8-F0FD-4772-9038-349B72F2AA60}"/>
    <dgm:cxn modelId="{23A287FA-4FDD-4528-802E-41BAE23ABCEE}" type="presOf" srcId="{D654B0D5-690C-4BF0-9150-22C161258123}" destId="{60D30F88-D73E-44B5-8EC8-EB9E0704FA21}" srcOrd="0" destOrd="0" presId="urn:microsoft.com/office/officeart/2005/8/layout/cycle1"/>
    <dgm:cxn modelId="{7E1C1AE4-7FFB-4FDE-86E1-24004DCAE3AE}" type="presOf" srcId="{1E1DA8E4-DED0-4787-9549-5CC7C910659D}" destId="{DC9DF617-74DD-4457-A8F6-0A30FB26430F}" srcOrd="0" destOrd="0" presId="urn:microsoft.com/office/officeart/2005/8/layout/cycle1"/>
    <dgm:cxn modelId="{27844A1D-7745-42FF-832A-9FE13D3F8433}" type="presOf" srcId="{45ACC1CA-C002-4E87-BF86-AD47945F2B84}" destId="{A0C82148-4166-4CC6-9D71-549FCEBF9C9E}" srcOrd="0" destOrd="0" presId="urn:microsoft.com/office/officeart/2005/8/layout/cycle1"/>
    <dgm:cxn modelId="{D341FFEA-B826-470A-97C6-E906CCFBF333}" type="presOf" srcId="{FBA5BFA3-5EEB-4D11-8759-ED13DD9732F2}" destId="{E7099583-F692-4D01-94E8-53C2E9E503DC}" srcOrd="0" destOrd="0" presId="urn:microsoft.com/office/officeart/2005/8/layout/cycle1"/>
    <dgm:cxn modelId="{0702DCD6-4456-4F9A-87A9-2561FB7FB5F3}" type="presOf" srcId="{4017C39B-7FD4-471C-82D4-3106070A2E86}" destId="{835A4C6D-D3A0-4B54-8B2A-10FE83891265}" srcOrd="0" destOrd="0" presId="urn:microsoft.com/office/officeart/2005/8/layout/cycle1"/>
    <dgm:cxn modelId="{282F31D8-C81B-4426-9AD9-B1AD7F331989}" type="presOf" srcId="{7ECDE5BF-77EE-4E25-9B3B-5593E5712D20}" destId="{B9E4E0D7-49ED-4A43-B61B-ADC47F4FD98F}" srcOrd="0" destOrd="0" presId="urn:microsoft.com/office/officeart/2005/8/layout/cycle1"/>
    <dgm:cxn modelId="{49470C8D-B67E-4FA4-9DD0-2E518FE14114}" type="presOf" srcId="{251E79C0-AB8C-41E7-B1AD-7DA57C931881}" destId="{60A04D8D-E3B6-46AF-943F-638C04091398}" srcOrd="0" destOrd="0" presId="urn:microsoft.com/office/officeart/2005/8/layout/cycle1"/>
    <dgm:cxn modelId="{B0EA0328-09BB-41DE-970D-732BB184E43C}" type="presOf" srcId="{F8D9B3C8-F0FD-4772-9038-349B72F2AA60}" destId="{FB32FACE-FC70-4DCE-A29B-39B91D154CFE}" srcOrd="0" destOrd="0" presId="urn:microsoft.com/office/officeart/2005/8/layout/cycle1"/>
    <dgm:cxn modelId="{C5365238-83A2-4A93-A4F3-FC534BFCADAB}" srcId="{FBA5BFA3-5EEB-4D11-8759-ED13DD9732F2}" destId="{4017C39B-7FD4-471C-82D4-3106070A2E86}" srcOrd="2" destOrd="0" parTransId="{A6EC1933-E966-43C1-B133-499047A599D0}" sibTransId="{D654B0D5-690C-4BF0-9150-22C161258123}"/>
    <dgm:cxn modelId="{AA19B1BD-32E2-41BD-826D-D48040E37497}" srcId="{FBA5BFA3-5EEB-4D11-8759-ED13DD9732F2}" destId="{7ECDE5BF-77EE-4E25-9B3B-5593E5712D20}" srcOrd="1" destOrd="0" parTransId="{F3CEE683-CEC4-4EC1-89A3-9E96E6321787}" sibTransId="{45ACC1CA-C002-4E87-BF86-AD47945F2B84}"/>
    <dgm:cxn modelId="{F1C21299-9687-47F0-9CC8-818CA05F6AF4}" srcId="{FBA5BFA3-5EEB-4D11-8759-ED13DD9732F2}" destId="{1E1DA8E4-DED0-4787-9549-5CC7C910659D}" srcOrd="0" destOrd="0" parTransId="{A650912D-D01D-4247-B0D9-9EE35B83B811}" sibTransId="{251E79C0-AB8C-41E7-B1AD-7DA57C931881}"/>
    <dgm:cxn modelId="{8E41F97A-3284-4EC9-AD1F-D6DB5E694C56}" type="presParOf" srcId="{E7099583-F692-4D01-94E8-53C2E9E503DC}" destId="{3A034F5A-6F35-4FBB-81C5-FF8038777F47}" srcOrd="0" destOrd="0" presId="urn:microsoft.com/office/officeart/2005/8/layout/cycle1"/>
    <dgm:cxn modelId="{B056BB09-1A97-41DE-8013-E1FDBCBA2E45}" type="presParOf" srcId="{E7099583-F692-4D01-94E8-53C2E9E503DC}" destId="{DC9DF617-74DD-4457-A8F6-0A30FB26430F}" srcOrd="1" destOrd="0" presId="urn:microsoft.com/office/officeart/2005/8/layout/cycle1"/>
    <dgm:cxn modelId="{3C40A495-00AD-4D36-A07C-B11CD365780D}" type="presParOf" srcId="{E7099583-F692-4D01-94E8-53C2E9E503DC}" destId="{60A04D8D-E3B6-46AF-943F-638C04091398}" srcOrd="2" destOrd="0" presId="urn:microsoft.com/office/officeart/2005/8/layout/cycle1"/>
    <dgm:cxn modelId="{98036CE7-B35F-4C4A-A46F-51EAB9962613}" type="presParOf" srcId="{E7099583-F692-4D01-94E8-53C2E9E503DC}" destId="{0F374F16-85C0-4221-A28C-CC579E15A267}" srcOrd="3" destOrd="0" presId="urn:microsoft.com/office/officeart/2005/8/layout/cycle1"/>
    <dgm:cxn modelId="{48C97D36-8A00-462F-A607-137D56E1CE8B}" type="presParOf" srcId="{E7099583-F692-4D01-94E8-53C2E9E503DC}" destId="{B9E4E0D7-49ED-4A43-B61B-ADC47F4FD98F}" srcOrd="4" destOrd="0" presId="urn:microsoft.com/office/officeart/2005/8/layout/cycle1"/>
    <dgm:cxn modelId="{66264FFB-5CB0-47FB-98D0-6FDB02FE0199}" type="presParOf" srcId="{E7099583-F692-4D01-94E8-53C2E9E503DC}" destId="{A0C82148-4166-4CC6-9D71-549FCEBF9C9E}" srcOrd="5" destOrd="0" presId="urn:microsoft.com/office/officeart/2005/8/layout/cycle1"/>
    <dgm:cxn modelId="{EC7D9A0A-E8F6-4C05-B324-1DC701C2AAC0}" type="presParOf" srcId="{E7099583-F692-4D01-94E8-53C2E9E503DC}" destId="{4E71E821-3C8D-407D-B538-8401020D72EF}" srcOrd="6" destOrd="0" presId="urn:microsoft.com/office/officeart/2005/8/layout/cycle1"/>
    <dgm:cxn modelId="{D683931C-925C-42E6-8D39-816329927D78}" type="presParOf" srcId="{E7099583-F692-4D01-94E8-53C2E9E503DC}" destId="{835A4C6D-D3A0-4B54-8B2A-10FE83891265}" srcOrd="7" destOrd="0" presId="urn:microsoft.com/office/officeart/2005/8/layout/cycle1"/>
    <dgm:cxn modelId="{7D16821C-F7EE-4CAD-AAA1-91854603FC71}" type="presParOf" srcId="{E7099583-F692-4D01-94E8-53C2E9E503DC}" destId="{60D30F88-D73E-44B5-8EC8-EB9E0704FA21}" srcOrd="8" destOrd="0" presId="urn:microsoft.com/office/officeart/2005/8/layout/cycle1"/>
    <dgm:cxn modelId="{F1FC54DB-1AC1-4420-ABEB-81CA94F57178}" type="presParOf" srcId="{E7099583-F692-4D01-94E8-53C2E9E503DC}" destId="{E34E2322-A51E-4449-A8F3-4E79C5F6BEA5}" srcOrd="9" destOrd="0" presId="urn:microsoft.com/office/officeart/2005/8/layout/cycle1"/>
    <dgm:cxn modelId="{CB32F92D-D02A-496E-9590-38F6FA66A81A}" type="presParOf" srcId="{E7099583-F692-4D01-94E8-53C2E9E503DC}" destId="{D31981FF-F444-4672-8B80-20B0F0F5A53F}" srcOrd="10" destOrd="0" presId="urn:microsoft.com/office/officeart/2005/8/layout/cycle1"/>
    <dgm:cxn modelId="{5D28D5A7-84D6-4620-85C9-6C5573AAF794}" type="presParOf" srcId="{E7099583-F692-4D01-94E8-53C2E9E503DC}" destId="{FB32FACE-FC70-4DCE-A29B-39B91D154CFE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777B9AB0-821D-438C-BF95-5B9844B891CF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5C0F0AAB-7A24-422E-8C5D-2FABFC2F476A}">
      <dgm:prSet phldrT="[Testo]"/>
      <dgm:spPr/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politica sui margini</a:t>
          </a:r>
          <a:endParaRPr lang="it-IT" dirty="0">
            <a:solidFill>
              <a:schemeClr val="tx1"/>
            </a:solidFill>
          </a:endParaRPr>
        </a:p>
      </dgm:t>
    </dgm:pt>
    <dgm:pt modelId="{C5773E77-1D56-4A46-9957-13DF7F2545FC}" type="parTrans" cxnId="{764ACE6C-DE4D-4938-AA2B-A1DC1A91E606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9ED5D97F-4FA3-4CEB-8EC0-9A7062002AA7}" type="sibTrans" cxnId="{764ACE6C-DE4D-4938-AA2B-A1DC1A91E606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BE9F6DD9-A677-4562-84A1-1DFA7C2C88A8}">
      <dgm:prSet phldrT="[Testo]"/>
      <dgm:spPr/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politica sulle quantità</a:t>
          </a:r>
          <a:endParaRPr lang="it-IT" dirty="0">
            <a:solidFill>
              <a:schemeClr val="tx1"/>
            </a:solidFill>
          </a:endParaRPr>
        </a:p>
      </dgm:t>
    </dgm:pt>
    <dgm:pt modelId="{517ADD23-E591-4CA4-A0AF-BBCA11570382}" type="parTrans" cxnId="{2C2BD754-04B2-4612-9AE6-69C832A6B77C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B816B122-E225-432B-B461-F51FC20C1B66}" type="sibTrans" cxnId="{2C2BD754-04B2-4612-9AE6-69C832A6B77C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F643573B-8918-4A64-A1DD-A9E490C3A2F1}" type="pres">
      <dgm:prSet presAssocID="{777B9AB0-821D-438C-BF95-5B9844B891CF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B478ACAD-ED7A-49AD-B4DC-F484CFB4FC41}" type="pres">
      <dgm:prSet presAssocID="{777B9AB0-821D-438C-BF95-5B9844B891CF}" presName="ribbon" presStyleLbl="node1" presStyleIdx="0" presStyleCnt="1"/>
      <dgm:spPr>
        <a:solidFill>
          <a:srgbClr val="33CC33">
            <a:alpha val="50196"/>
          </a:srgbClr>
        </a:solidFill>
        <a:ln w="19050">
          <a:solidFill>
            <a:srgbClr val="008000"/>
          </a:solidFill>
        </a:ln>
      </dgm:spPr>
    </dgm:pt>
    <dgm:pt modelId="{0D32CCB5-CE1D-42CF-8CF0-424CC465DCBE}" type="pres">
      <dgm:prSet presAssocID="{777B9AB0-821D-438C-BF95-5B9844B891CF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B5DE7AB-C481-47B7-B34C-EEECE08BE8D3}" type="pres">
      <dgm:prSet presAssocID="{777B9AB0-821D-438C-BF95-5B9844B891CF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764ACE6C-DE4D-4938-AA2B-A1DC1A91E606}" srcId="{777B9AB0-821D-438C-BF95-5B9844B891CF}" destId="{5C0F0AAB-7A24-422E-8C5D-2FABFC2F476A}" srcOrd="0" destOrd="0" parTransId="{C5773E77-1D56-4A46-9957-13DF7F2545FC}" sibTransId="{9ED5D97F-4FA3-4CEB-8EC0-9A7062002AA7}"/>
    <dgm:cxn modelId="{714D4169-2412-4EFA-BA98-E1C33F9E8936}" type="presOf" srcId="{777B9AB0-821D-438C-BF95-5B9844B891CF}" destId="{F643573B-8918-4A64-A1DD-A9E490C3A2F1}" srcOrd="0" destOrd="0" presId="urn:microsoft.com/office/officeart/2005/8/layout/arrow6"/>
    <dgm:cxn modelId="{2C2BD754-04B2-4612-9AE6-69C832A6B77C}" srcId="{777B9AB0-821D-438C-BF95-5B9844B891CF}" destId="{BE9F6DD9-A677-4562-84A1-1DFA7C2C88A8}" srcOrd="1" destOrd="0" parTransId="{517ADD23-E591-4CA4-A0AF-BBCA11570382}" sibTransId="{B816B122-E225-432B-B461-F51FC20C1B66}"/>
    <dgm:cxn modelId="{1DB71709-4A8C-447D-8B49-8E795C602BE9}" type="presOf" srcId="{BE9F6DD9-A677-4562-84A1-1DFA7C2C88A8}" destId="{AB5DE7AB-C481-47B7-B34C-EEECE08BE8D3}" srcOrd="0" destOrd="0" presId="urn:microsoft.com/office/officeart/2005/8/layout/arrow6"/>
    <dgm:cxn modelId="{84451DD7-6A33-4FC4-BCE5-928EE0DB3C7E}" type="presOf" srcId="{5C0F0AAB-7A24-422E-8C5D-2FABFC2F476A}" destId="{0D32CCB5-CE1D-42CF-8CF0-424CC465DCBE}" srcOrd="0" destOrd="0" presId="urn:microsoft.com/office/officeart/2005/8/layout/arrow6"/>
    <dgm:cxn modelId="{C227E611-D33A-4A61-BB52-2B333F405D30}" type="presParOf" srcId="{F643573B-8918-4A64-A1DD-A9E490C3A2F1}" destId="{B478ACAD-ED7A-49AD-B4DC-F484CFB4FC41}" srcOrd="0" destOrd="0" presId="urn:microsoft.com/office/officeart/2005/8/layout/arrow6"/>
    <dgm:cxn modelId="{A1BD02B4-1683-42AB-A0B3-76CF26D3DA72}" type="presParOf" srcId="{F643573B-8918-4A64-A1DD-A9E490C3A2F1}" destId="{0D32CCB5-CE1D-42CF-8CF0-424CC465DCBE}" srcOrd="1" destOrd="0" presId="urn:microsoft.com/office/officeart/2005/8/layout/arrow6"/>
    <dgm:cxn modelId="{2D0C2BB7-AE26-49D0-8F3E-C4F64216DFCF}" type="presParOf" srcId="{F643573B-8918-4A64-A1DD-A9E490C3A2F1}" destId="{AB5DE7AB-C481-47B7-B34C-EEECE08BE8D3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0AF0CF-2C33-44E0-942B-6B24DF8FB8A5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AD617BC-BF1B-4EDF-9B78-63FB5CE17884}">
      <dgm:prSet phldrT="[Testo]" custT="1"/>
      <dgm:spPr/>
      <dgm:t>
        <a:bodyPr/>
        <a:lstStyle/>
        <a:p>
          <a:r>
            <a:rPr lang="it-IT" sz="1800" dirty="0" smtClean="0"/>
            <a:t>fonti</a:t>
          </a:r>
          <a:endParaRPr lang="it-IT" sz="1800" dirty="0"/>
        </a:p>
      </dgm:t>
    </dgm:pt>
    <dgm:pt modelId="{A232AAD7-E3D1-4E67-871F-B781D2C61D78}" type="parTrans" cxnId="{E6FD1400-0420-4418-8EF7-9DA600878767}">
      <dgm:prSet/>
      <dgm:spPr/>
      <dgm:t>
        <a:bodyPr/>
        <a:lstStyle/>
        <a:p>
          <a:endParaRPr lang="it-IT" sz="1800"/>
        </a:p>
      </dgm:t>
    </dgm:pt>
    <dgm:pt modelId="{DB65DB60-501E-4D33-8967-F449B96D38C4}" type="sibTrans" cxnId="{E6FD1400-0420-4418-8EF7-9DA600878767}">
      <dgm:prSet/>
      <dgm:spPr/>
      <dgm:t>
        <a:bodyPr/>
        <a:lstStyle/>
        <a:p>
          <a:endParaRPr lang="it-IT" sz="1800"/>
        </a:p>
      </dgm:t>
    </dgm:pt>
    <dgm:pt modelId="{B4645E96-E870-4E99-BE88-3FC97B49BED9}">
      <dgm:prSet phldrT="[Testo]" custT="1"/>
      <dgm:spPr/>
      <dgm:t>
        <a:bodyPr/>
        <a:lstStyle/>
        <a:p>
          <a:r>
            <a:rPr lang="it-IT" sz="1800" dirty="0" smtClean="0"/>
            <a:t>impieghi</a:t>
          </a:r>
          <a:endParaRPr lang="it-IT" sz="1800" dirty="0"/>
        </a:p>
      </dgm:t>
    </dgm:pt>
    <dgm:pt modelId="{5553FF36-5D78-4724-9076-3CEA9F723D73}" type="parTrans" cxnId="{EE7B81B0-34C5-479D-BC89-7D92138CA055}">
      <dgm:prSet/>
      <dgm:spPr/>
      <dgm:t>
        <a:bodyPr/>
        <a:lstStyle/>
        <a:p>
          <a:endParaRPr lang="it-IT" sz="1800"/>
        </a:p>
      </dgm:t>
    </dgm:pt>
    <dgm:pt modelId="{5C5B875C-25F2-4993-8359-A24B0D32E13A}" type="sibTrans" cxnId="{EE7B81B0-34C5-479D-BC89-7D92138CA055}">
      <dgm:prSet/>
      <dgm:spPr/>
      <dgm:t>
        <a:bodyPr/>
        <a:lstStyle/>
        <a:p>
          <a:endParaRPr lang="it-IT" sz="1800"/>
        </a:p>
      </dgm:t>
    </dgm:pt>
    <dgm:pt modelId="{68EA8219-E481-4F26-BF67-68BE0E951006}" type="pres">
      <dgm:prSet presAssocID="{1A0AF0CF-2C33-44E0-942B-6B24DF8FB8A5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3EC222BF-3C22-408B-9035-7004E621EE83}" type="pres">
      <dgm:prSet presAssocID="{1A0AF0CF-2C33-44E0-942B-6B24DF8FB8A5}" presName="divider" presStyleLbl="fgShp" presStyleIdx="0" presStyleCnt="1"/>
      <dgm:spPr>
        <a:solidFill>
          <a:srgbClr val="33CC33">
            <a:alpha val="50196"/>
          </a:srgbClr>
        </a:solidFill>
      </dgm:spPr>
    </dgm:pt>
    <dgm:pt modelId="{7FD222B3-2AE5-4F92-9E7A-D09B6A36627D}" type="pres">
      <dgm:prSet presAssocID="{EAD617BC-BF1B-4EDF-9B78-63FB5CE17884}" presName="downArrow" presStyleLbl="node1" presStyleIdx="0" presStyleCnt="2"/>
      <dgm:spPr>
        <a:solidFill>
          <a:srgbClr val="33CC33">
            <a:alpha val="50196"/>
          </a:srgbClr>
        </a:solidFill>
        <a:ln w="19050">
          <a:solidFill>
            <a:srgbClr val="008000"/>
          </a:solidFill>
        </a:ln>
      </dgm:spPr>
    </dgm:pt>
    <dgm:pt modelId="{FDCAC58E-EDA0-491B-A94C-1AE163EE10A8}" type="pres">
      <dgm:prSet presAssocID="{EAD617BC-BF1B-4EDF-9B78-63FB5CE17884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58C4839-C430-493C-BFDE-FB672532AA87}" type="pres">
      <dgm:prSet presAssocID="{B4645E96-E870-4E99-BE88-3FC97B49BED9}" presName="upArrow" presStyleLbl="node1" presStyleIdx="1" presStyleCnt="2"/>
      <dgm:spPr>
        <a:solidFill>
          <a:srgbClr val="33CC33">
            <a:alpha val="50196"/>
          </a:srgbClr>
        </a:solidFill>
        <a:ln w="19050">
          <a:solidFill>
            <a:srgbClr val="008000"/>
          </a:solidFill>
        </a:ln>
      </dgm:spPr>
    </dgm:pt>
    <dgm:pt modelId="{9AC64D1F-D60F-4032-8D85-4CDC06CBE7B2}" type="pres">
      <dgm:prSet presAssocID="{B4645E96-E870-4E99-BE88-3FC97B49BED9}" presName="upArrowText" presStyleLbl="revTx" presStyleIdx="1" presStyleCnt="2" custScaleX="14801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EE7B81B0-34C5-479D-BC89-7D92138CA055}" srcId="{1A0AF0CF-2C33-44E0-942B-6B24DF8FB8A5}" destId="{B4645E96-E870-4E99-BE88-3FC97B49BED9}" srcOrd="1" destOrd="0" parTransId="{5553FF36-5D78-4724-9076-3CEA9F723D73}" sibTransId="{5C5B875C-25F2-4993-8359-A24B0D32E13A}"/>
    <dgm:cxn modelId="{4DD8F10C-3143-4B02-900A-08D68963112E}" type="presOf" srcId="{EAD617BC-BF1B-4EDF-9B78-63FB5CE17884}" destId="{FDCAC58E-EDA0-491B-A94C-1AE163EE10A8}" srcOrd="0" destOrd="0" presId="urn:microsoft.com/office/officeart/2005/8/layout/arrow3"/>
    <dgm:cxn modelId="{E6FD1400-0420-4418-8EF7-9DA600878767}" srcId="{1A0AF0CF-2C33-44E0-942B-6B24DF8FB8A5}" destId="{EAD617BC-BF1B-4EDF-9B78-63FB5CE17884}" srcOrd="0" destOrd="0" parTransId="{A232AAD7-E3D1-4E67-871F-B781D2C61D78}" sibTransId="{DB65DB60-501E-4D33-8967-F449B96D38C4}"/>
    <dgm:cxn modelId="{B4931F5D-838F-42D2-B2D1-8C6AF6BDD212}" type="presOf" srcId="{B4645E96-E870-4E99-BE88-3FC97B49BED9}" destId="{9AC64D1F-D60F-4032-8D85-4CDC06CBE7B2}" srcOrd="0" destOrd="0" presId="urn:microsoft.com/office/officeart/2005/8/layout/arrow3"/>
    <dgm:cxn modelId="{A85E4E42-C640-4A66-B17D-B78E5810E51B}" type="presOf" srcId="{1A0AF0CF-2C33-44E0-942B-6B24DF8FB8A5}" destId="{68EA8219-E481-4F26-BF67-68BE0E951006}" srcOrd="0" destOrd="0" presId="urn:microsoft.com/office/officeart/2005/8/layout/arrow3"/>
    <dgm:cxn modelId="{27946B6E-06BE-4968-AD7E-7E295F85E7D6}" type="presParOf" srcId="{68EA8219-E481-4F26-BF67-68BE0E951006}" destId="{3EC222BF-3C22-408B-9035-7004E621EE83}" srcOrd="0" destOrd="0" presId="urn:microsoft.com/office/officeart/2005/8/layout/arrow3"/>
    <dgm:cxn modelId="{C8558ACD-F336-4E44-9193-B84441DF4483}" type="presParOf" srcId="{68EA8219-E481-4F26-BF67-68BE0E951006}" destId="{7FD222B3-2AE5-4F92-9E7A-D09B6A36627D}" srcOrd="1" destOrd="0" presId="urn:microsoft.com/office/officeart/2005/8/layout/arrow3"/>
    <dgm:cxn modelId="{BDDEC021-098B-42BF-8B20-F8F31523C17E}" type="presParOf" srcId="{68EA8219-E481-4F26-BF67-68BE0E951006}" destId="{FDCAC58E-EDA0-491B-A94C-1AE163EE10A8}" srcOrd="2" destOrd="0" presId="urn:microsoft.com/office/officeart/2005/8/layout/arrow3"/>
    <dgm:cxn modelId="{3C5EF874-5798-498E-BC4A-A9A9E3AE974D}" type="presParOf" srcId="{68EA8219-E481-4F26-BF67-68BE0E951006}" destId="{A58C4839-C430-493C-BFDE-FB672532AA87}" srcOrd="3" destOrd="0" presId="urn:microsoft.com/office/officeart/2005/8/layout/arrow3"/>
    <dgm:cxn modelId="{1B9FD298-EE54-425A-AD59-96108A2F9474}" type="presParOf" srcId="{68EA8219-E481-4F26-BF67-68BE0E951006}" destId="{9AC64D1F-D60F-4032-8D85-4CDC06CBE7B2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911128CC-EEF2-4442-BE3C-16CA05331281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17FD3DD7-15A8-4912-B6A6-324C5F64C098}">
      <dgm:prSet phldrT="[Testo]"/>
      <dgm:spPr/>
      <dgm:t>
        <a:bodyPr/>
        <a:lstStyle/>
        <a:p>
          <a:r>
            <a:rPr lang="it-IT" i="1" dirty="0" err="1" smtClean="0">
              <a:solidFill>
                <a:schemeClr val="tx1"/>
              </a:solidFill>
            </a:rPr>
            <a:t>make</a:t>
          </a:r>
          <a:endParaRPr lang="it-IT" i="1" dirty="0" smtClean="0">
            <a:solidFill>
              <a:schemeClr val="tx1"/>
            </a:solidFill>
          </a:endParaRPr>
        </a:p>
        <a:p>
          <a:r>
            <a:rPr lang="it-IT" dirty="0" smtClean="0">
              <a:solidFill>
                <a:schemeClr val="tx1"/>
              </a:solidFill>
            </a:rPr>
            <a:t>costi fissi</a:t>
          </a:r>
          <a:endParaRPr lang="it-IT" dirty="0">
            <a:solidFill>
              <a:schemeClr val="tx1"/>
            </a:solidFill>
          </a:endParaRPr>
        </a:p>
      </dgm:t>
    </dgm:pt>
    <dgm:pt modelId="{123971EF-B38B-4F1C-B0DA-C7B60D82E618}" type="parTrans" cxnId="{04E5EC23-1EC4-4AFF-BA19-48C3A23BA85B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5ECAF30F-7E2C-408B-94E7-B227E7153A96}" type="sibTrans" cxnId="{04E5EC23-1EC4-4AFF-BA19-48C3A23BA85B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0574F206-38C7-4473-9A96-726BD9D32627}">
      <dgm:prSet phldrT="[Testo]"/>
      <dgm:spPr/>
      <dgm:t>
        <a:bodyPr/>
        <a:lstStyle/>
        <a:p>
          <a:r>
            <a:rPr lang="it-IT" i="1" dirty="0" err="1" smtClean="0">
              <a:solidFill>
                <a:schemeClr val="tx1"/>
              </a:solidFill>
            </a:rPr>
            <a:t>buy</a:t>
          </a:r>
          <a:endParaRPr lang="it-IT" i="1" dirty="0" smtClean="0">
            <a:solidFill>
              <a:schemeClr val="tx1"/>
            </a:solidFill>
          </a:endParaRPr>
        </a:p>
        <a:p>
          <a:r>
            <a:rPr lang="it-IT" dirty="0" smtClean="0">
              <a:solidFill>
                <a:schemeClr val="tx1"/>
              </a:solidFill>
            </a:rPr>
            <a:t>costi variabili</a:t>
          </a:r>
          <a:endParaRPr lang="it-IT" dirty="0">
            <a:solidFill>
              <a:schemeClr val="tx1"/>
            </a:solidFill>
          </a:endParaRPr>
        </a:p>
      </dgm:t>
    </dgm:pt>
    <dgm:pt modelId="{CE148715-0CF6-4F9D-9773-8BFDD6D603D6}" type="parTrans" cxnId="{74311B90-5B16-4227-BA0E-89EB9168063F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DACA7883-FDD4-421A-B547-37F9D3B3EBE9}" type="sibTrans" cxnId="{74311B90-5B16-4227-BA0E-89EB9168063F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245430A6-0B36-4152-90AB-3E0130D70302}" type="pres">
      <dgm:prSet presAssocID="{911128CC-EEF2-4442-BE3C-16CA0533128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5AF02EA7-293C-458F-89C1-C89A5D68E7C3}" type="pres">
      <dgm:prSet presAssocID="{911128CC-EEF2-4442-BE3C-16CA05331281}" presName="ribbon" presStyleLbl="node1" presStyleIdx="0" presStyleCnt="1"/>
      <dgm:spPr>
        <a:solidFill>
          <a:srgbClr val="FFFF00">
            <a:alpha val="50196"/>
          </a:srgbClr>
        </a:solidFill>
        <a:ln w="19050">
          <a:solidFill>
            <a:srgbClr val="FFC000"/>
          </a:solidFill>
        </a:ln>
      </dgm:spPr>
    </dgm:pt>
    <dgm:pt modelId="{7A8A6BE7-D1B5-4C65-81A0-0844228338AE}" type="pres">
      <dgm:prSet presAssocID="{911128CC-EEF2-4442-BE3C-16CA05331281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5F6DEB6-6F75-484B-A52B-96889D9A34B9}" type="pres">
      <dgm:prSet presAssocID="{911128CC-EEF2-4442-BE3C-16CA05331281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D7764079-7903-4427-A3D1-CE2F884EDE39}" type="presOf" srcId="{17FD3DD7-15A8-4912-B6A6-324C5F64C098}" destId="{7A8A6BE7-D1B5-4C65-81A0-0844228338AE}" srcOrd="0" destOrd="0" presId="urn:microsoft.com/office/officeart/2005/8/layout/arrow6"/>
    <dgm:cxn modelId="{74311B90-5B16-4227-BA0E-89EB9168063F}" srcId="{911128CC-EEF2-4442-BE3C-16CA05331281}" destId="{0574F206-38C7-4473-9A96-726BD9D32627}" srcOrd="1" destOrd="0" parTransId="{CE148715-0CF6-4F9D-9773-8BFDD6D603D6}" sibTransId="{DACA7883-FDD4-421A-B547-37F9D3B3EBE9}"/>
    <dgm:cxn modelId="{24CE0E8A-702F-406A-921E-6F3844BCD1FB}" type="presOf" srcId="{911128CC-EEF2-4442-BE3C-16CA05331281}" destId="{245430A6-0B36-4152-90AB-3E0130D70302}" srcOrd="0" destOrd="0" presId="urn:microsoft.com/office/officeart/2005/8/layout/arrow6"/>
    <dgm:cxn modelId="{04E5EC23-1EC4-4AFF-BA19-48C3A23BA85B}" srcId="{911128CC-EEF2-4442-BE3C-16CA05331281}" destId="{17FD3DD7-15A8-4912-B6A6-324C5F64C098}" srcOrd="0" destOrd="0" parTransId="{123971EF-B38B-4F1C-B0DA-C7B60D82E618}" sibTransId="{5ECAF30F-7E2C-408B-94E7-B227E7153A96}"/>
    <dgm:cxn modelId="{8BDA4962-94C3-4207-9397-2DEC98E0E32C}" type="presOf" srcId="{0574F206-38C7-4473-9A96-726BD9D32627}" destId="{75F6DEB6-6F75-484B-A52B-96889D9A34B9}" srcOrd="0" destOrd="0" presId="urn:microsoft.com/office/officeart/2005/8/layout/arrow6"/>
    <dgm:cxn modelId="{78F03E51-435E-4FD9-9745-18BDC01EC5F1}" type="presParOf" srcId="{245430A6-0B36-4152-90AB-3E0130D70302}" destId="{5AF02EA7-293C-458F-89C1-C89A5D68E7C3}" srcOrd="0" destOrd="0" presId="urn:microsoft.com/office/officeart/2005/8/layout/arrow6"/>
    <dgm:cxn modelId="{B20E38CD-EA3C-4641-A093-F20EF4D76E3B}" type="presParOf" srcId="{245430A6-0B36-4152-90AB-3E0130D70302}" destId="{7A8A6BE7-D1B5-4C65-81A0-0844228338AE}" srcOrd="1" destOrd="0" presId="urn:microsoft.com/office/officeart/2005/8/layout/arrow6"/>
    <dgm:cxn modelId="{F3409F71-C618-457E-91C7-AA8C1B493D23}" type="presParOf" srcId="{245430A6-0B36-4152-90AB-3E0130D70302}" destId="{75F6DEB6-6F75-484B-A52B-96889D9A34B9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A19852E-F991-4903-B297-93EC62164A47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D04CD516-0216-4711-94E2-B37100E49C13}">
      <dgm:prSet phldrT="[Testo]" custT="1"/>
      <dgm:spPr>
        <a:solidFill>
          <a:srgbClr val="FF7C80">
            <a:alpha val="50196"/>
          </a:srgbClr>
        </a:solidFill>
        <a:ln w="19050">
          <a:solidFill>
            <a:srgbClr val="FF5050">
              <a:alpha val="90000"/>
            </a:srgbClr>
          </a:solidFill>
        </a:ln>
      </dgm:spPr>
      <dgm:t>
        <a:bodyPr/>
        <a:lstStyle/>
        <a:p>
          <a:r>
            <a:rPr lang="it-IT" sz="1800" dirty="0" smtClean="0"/>
            <a:t>costi</a:t>
          </a:r>
          <a:endParaRPr lang="it-IT" sz="1800" dirty="0"/>
        </a:p>
      </dgm:t>
    </dgm:pt>
    <dgm:pt modelId="{634808C7-D9A1-4D21-814D-B2E2C1886D56}" type="parTrans" cxnId="{25DF3E87-5F83-44BC-A3B2-B82597C30E4C}">
      <dgm:prSet/>
      <dgm:spPr/>
      <dgm:t>
        <a:bodyPr/>
        <a:lstStyle/>
        <a:p>
          <a:endParaRPr lang="it-IT"/>
        </a:p>
      </dgm:t>
    </dgm:pt>
    <dgm:pt modelId="{A88FCF89-A16C-4052-890A-081CBBE825EA}" type="sibTrans" cxnId="{25DF3E87-5F83-44BC-A3B2-B82597C30E4C}">
      <dgm:prSet/>
      <dgm:spPr/>
      <dgm:t>
        <a:bodyPr/>
        <a:lstStyle/>
        <a:p>
          <a:endParaRPr lang="it-IT"/>
        </a:p>
      </dgm:t>
    </dgm:pt>
    <dgm:pt modelId="{408BB1D6-CEF0-431E-9139-2BA75AF2B5C4}">
      <dgm:prSet phldrT="[Testo]" custT="1"/>
      <dgm:spPr>
        <a:solidFill>
          <a:srgbClr val="FF7C80">
            <a:alpha val="50196"/>
          </a:srgbClr>
        </a:solidFill>
        <a:ln w="19050">
          <a:solidFill>
            <a:srgbClr val="FF5050">
              <a:alpha val="90000"/>
            </a:srgbClr>
          </a:solidFill>
        </a:ln>
      </dgm:spPr>
      <dgm:t>
        <a:bodyPr/>
        <a:lstStyle/>
        <a:p>
          <a:r>
            <a:rPr lang="it-IT" sz="1800" dirty="0" smtClean="0"/>
            <a:t>ricavi</a:t>
          </a:r>
          <a:endParaRPr lang="it-IT" sz="1800" dirty="0"/>
        </a:p>
      </dgm:t>
    </dgm:pt>
    <dgm:pt modelId="{32BF59C7-FC1E-4E2B-B155-850B5B63EF5D}" type="parTrans" cxnId="{CB934E43-13BD-49CD-8152-84E9290DD407}">
      <dgm:prSet/>
      <dgm:spPr/>
      <dgm:t>
        <a:bodyPr/>
        <a:lstStyle/>
        <a:p>
          <a:endParaRPr lang="it-IT"/>
        </a:p>
      </dgm:t>
    </dgm:pt>
    <dgm:pt modelId="{A313370A-D9D0-4900-831B-2BA0BFB10BA1}" type="sibTrans" cxnId="{CB934E43-13BD-49CD-8152-84E9290DD407}">
      <dgm:prSet/>
      <dgm:spPr/>
      <dgm:t>
        <a:bodyPr/>
        <a:lstStyle/>
        <a:p>
          <a:endParaRPr lang="it-IT"/>
        </a:p>
      </dgm:t>
    </dgm:pt>
    <dgm:pt modelId="{11B1F685-6214-472D-BA84-CEB7782DAC0C}">
      <dgm:prSet phldrT="[Testo]" custT="1"/>
      <dgm:spPr>
        <a:solidFill>
          <a:srgbClr val="FF7C80"/>
        </a:solidFill>
        <a:ln>
          <a:noFill/>
        </a:ln>
      </dgm:spPr>
      <dgm:t>
        <a:bodyPr/>
        <a:lstStyle/>
        <a:p>
          <a:r>
            <a:rPr lang="it-IT" sz="1200" dirty="0" smtClean="0">
              <a:solidFill>
                <a:srgbClr val="FF7C80"/>
              </a:solidFill>
            </a:rPr>
            <a:t>.</a:t>
          </a:r>
          <a:endParaRPr lang="it-IT" sz="1200" dirty="0">
            <a:solidFill>
              <a:srgbClr val="FF7C80"/>
            </a:solidFill>
          </a:endParaRPr>
        </a:p>
      </dgm:t>
    </dgm:pt>
    <dgm:pt modelId="{B7ABBC7D-85D9-47BA-B1AE-C34DBE2573CA}" type="parTrans" cxnId="{424D9505-AFA5-42D2-8D01-F44AAE9038A9}">
      <dgm:prSet/>
      <dgm:spPr/>
      <dgm:t>
        <a:bodyPr/>
        <a:lstStyle/>
        <a:p>
          <a:endParaRPr lang="it-IT"/>
        </a:p>
      </dgm:t>
    </dgm:pt>
    <dgm:pt modelId="{5E34F946-CA7E-4C4A-8EFE-6602D90967B8}" type="sibTrans" cxnId="{424D9505-AFA5-42D2-8D01-F44AAE9038A9}">
      <dgm:prSet/>
      <dgm:spPr/>
      <dgm:t>
        <a:bodyPr/>
        <a:lstStyle/>
        <a:p>
          <a:endParaRPr lang="it-IT"/>
        </a:p>
      </dgm:t>
    </dgm:pt>
    <dgm:pt modelId="{0595C8D3-DCAA-43D3-ACA9-A5AB458879AC}">
      <dgm:prSet phldrT="[Testo]" custT="1"/>
      <dgm:spPr>
        <a:solidFill>
          <a:srgbClr val="FF7C80"/>
        </a:solidFill>
        <a:ln>
          <a:noFill/>
        </a:ln>
      </dgm:spPr>
      <dgm:t>
        <a:bodyPr/>
        <a:lstStyle/>
        <a:p>
          <a:r>
            <a:rPr lang="it-IT" sz="1200" dirty="0" smtClean="0">
              <a:solidFill>
                <a:srgbClr val="FF7C80"/>
              </a:solidFill>
            </a:rPr>
            <a:t>.</a:t>
          </a:r>
          <a:endParaRPr lang="it-IT" sz="1200" dirty="0">
            <a:solidFill>
              <a:srgbClr val="FF7C80"/>
            </a:solidFill>
          </a:endParaRPr>
        </a:p>
      </dgm:t>
    </dgm:pt>
    <dgm:pt modelId="{DA9999BA-F967-4265-AF58-1CFFB549535D}" type="sibTrans" cxnId="{FB08BF65-0371-467A-921B-6A8474571D84}">
      <dgm:prSet/>
      <dgm:spPr/>
      <dgm:t>
        <a:bodyPr/>
        <a:lstStyle/>
        <a:p>
          <a:endParaRPr lang="it-IT"/>
        </a:p>
      </dgm:t>
    </dgm:pt>
    <dgm:pt modelId="{B730FAE8-B1D4-4828-A5D8-4E08340EF53E}" type="parTrans" cxnId="{FB08BF65-0371-467A-921B-6A8474571D84}">
      <dgm:prSet/>
      <dgm:spPr/>
      <dgm:t>
        <a:bodyPr/>
        <a:lstStyle/>
        <a:p>
          <a:endParaRPr lang="it-IT"/>
        </a:p>
      </dgm:t>
    </dgm:pt>
    <dgm:pt modelId="{2657D6FD-160E-4F42-A908-C3CF44A7668F}">
      <dgm:prSet phldrT="[Testo]" custT="1"/>
      <dgm:spPr>
        <a:solidFill>
          <a:srgbClr val="FF7C80"/>
        </a:solidFill>
        <a:ln>
          <a:noFill/>
        </a:ln>
      </dgm:spPr>
      <dgm:t>
        <a:bodyPr/>
        <a:lstStyle/>
        <a:p>
          <a:r>
            <a:rPr lang="it-IT" sz="1200" dirty="0" smtClean="0">
              <a:solidFill>
                <a:srgbClr val="FF7C80"/>
              </a:solidFill>
            </a:rPr>
            <a:t>.</a:t>
          </a:r>
          <a:endParaRPr lang="it-IT" sz="1200" dirty="0">
            <a:solidFill>
              <a:srgbClr val="FF7C80"/>
            </a:solidFill>
          </a:endParaRPr>
        </a:p>
      </dgm:t>
    </dgm:pt>
    <dgm:pt modelId="{649D8CAF-7297-4A27-8236-035D00050D26}" type="sibTrans" cxnId="{2DC8A56C-BD76-4688-8EB0-75DCC110BADF}">
      <dgm:prSet/>
      <dgm:spPr/>
      <dgm:t>
        <a:bodyPr/>
        <a:lstStyle/>
        <a:p>
          <a:endParaRPr lang="it-IT"/>
        </a:p>
      </dgm:t>
    </dgm:pt>
    <dgm:pt modelId="{DA4D0F6B-C907-48F5-945F-17561049700C}" type="parTrans" cxnId="{2DC8A56C-BD76-4688-8EB0-75DCC110BADF}">
      <dgm:prSet/>
      <dgm:spPr/>
      <dgm:t>
        <a:bodyPr/>
        <a:lstStyle/>
        <a:p>
          <a:endParaRPr lang="it-IT"/>
        </a:p>
      </dgm:t>
    </dgm:pt>
    <dgm:pt modelId="{572140C3-17FE-468F-8349-CF0B933EC9AC}" type="pres">
      <dgm:prSet presAssocID="{0A19852E-F991-4903-B297-93EC62164A47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BE7B7241-1254-417B-AFCB-5139A5054C86}" type="pres">
      <dgm:prSet presAssocID="{0A19852E-F991-4903-B297-93EC62164A47}" presName="dummyMaxCanvas" presStyleCnt="0"/>
      <dgm:spPr/>
    </dgm:pt>
    <dgm:pt modelId="{F6D1C3E0-2638-4C72-83B8-EAE27E98BAAF}" type="pres">
      <dgm:prSet presAssocID="{0A19852E-F991-4903-B297-93EC62164A47}" presName="parentComposite" presStyleCnt="0"/>
      <dgm:spPr/>
    </dgm:pt>
    <dgm:pt modelId="{07D41D56-EEC4-4289-810F-256842616399}" type="pres">
      <dgm:prSet presAssocID="{0A19852E-F991-4903-B297-93EC62164A47}" presName="parent1" presStyleLbl="alignAccFollowNode1" presStyleIdx="0" presStyleCnt="4" custLinFactY="33200" custLinFactNeighborX="8135" custLinFactNeighborY="100000">
        <dgm:presLayoutVars>
          <dgm:chMax val="4"/>
        </dgm:presLayoutVars>
      </dgm:prSet>
      <dgm:spPr/>
      <dgm:t>
        <a:bodyPr/>
        <a:lstStyle/>
        <a:p>
          <a:endParaRPr lang="it-IT"/>
        </a:p>
      </dgm:t>
    </dgm:pt>
    <dgm:pt modelId="{EDCE7A70-2CDD-415A-92E9-1C06316F3EE1}" type="pres">
      <dgm:prSet presAssocID="{0A19852E-F991-4903-B297-93EC62164A47}" presName="parent2" presStyleLbl="alignAccFollowNode1" presStyleIdx="1" presStyleCnt="4" custLinFactY="33200" custLinFactNeighborY="100000">
        <dgm:presLayoutVars>
          <dgm:chMax val="4"/>
        </dgm:presLayoutVars>
      </dgm:prSet>
      <dgm:spPr/>
      <dgm:t>
        <a:bodyPr/>
        <a:lstStyle/>
        <a:p>
          <a:endParaRPr lang="it-IT"/>
        </a:p>
      </dgm:t>
    </dgm:pt>
    <dgm:pt modelId="{75D0190C-086B-4D5A-9518-76CFDDC6799A}" type="pres">
      <dgm:prSet presAssocID="{0A19852E-F991-4903-B297-93EC62164A47}" presName="childrenComposite" presStyleCnt="0"/>
      <dgm:spPr/>
    </dgm:pt>
    <dgm:pt modelId="{DED33901-1FBE-4E1D-A93F-25721939CA3D}" type="pres">
      <dgm:prSet presAssocID="{0A19852E-F991-4903-B297-93EC62164A47}" presName="dummyMaxCanvas_ChildArea" presStyleCnt="0"/>
      <dgm:spPr/>
    </dgm:pt>
    <dgm:pt modelId="{A7A70B4E-6073-4B00-9E2B-3500CC920FD3}" type="pres">
      <dgm:prSet presAssocID="{0A19852E-F991-4903-B297-93EC62164A47}" presName="fulcrum" presStyleLbl="alignAccFollowNode1" presStyleIdx="2" presStyleCnt="4"/>
      <dgm:spPr>
        <a:solidFill>
          <a:srgbClr val="FF7C80">
            <a:alpha val="50196"/>
          </a:srgbClr>
        </a:solidFill>
        <a:ln w="19050">
          <a:solidFill>
            <a:srgbClr val="FF5050">
              <a:alpha val="90000"/>
            </a:srgbClr>
          </a:solidFill>
        </a:ln>
      </dgm:spPr>
    </dgm:pt>
    <dgm:pt modelId="{FBCCC110-E561-4118-B142-2810CBE80DCE}" type="pres">
      <dgm:prSet presAssocID="{0A19852E-F991-4903-B297-93EC62164A47}" presName="balance_12" presStyleLbl="alignAccFollowNode1" presStyleIdx="3" presStyleCnt="4">
        <dgm:presLayoutVars>
          <dgm:bulletEnabled val="1"/>
        </dgm:presLayoutVars>
      </dgm:prSet>
      <dgm:spPr>
        <a:solidFill>
          <a:srgbClr val="FF7C80">
            <a:alpha val="50196"/>
          </a:srgbClr>
        </a:solidFill>
        <a:ln w="19050">
          <a:solidFill>
            <a:srgbClr val="FF5050">
              <a:alpha val="90000"/>
            </a:srgbClr>
          </a:solidFill>
        </a:ln>
      </dgm:spPr>
    </dgm:pt>
    <dgm:pt modelId="{D710C689-6A1A-4949-99B8-ABD7A3792F47}" type="pres">
      <dgm:prSet presAssocID="{0A19852E-F991-4903-B297-93EC62164A47}" presName="right_12_1" presStyleLbl="node1" presStyleIdx="0" presStyleCnt="3" custScaleY="45244" custLinFactNeighborY="1563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CC39575-3C9D-44AB-9FA4-C981045AE314}" type="pres">
      <dgm:prSet presAssocID="{0A19852E-F991-4903-B297-93EC62164A47}" presName="right_12_2" presStyleLbl="node1" presStyleIdx="1" presStyleCnt="3" custScaleY="45244" custLinFactNeighborY="6483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DE90260-8B0F-4F6E-B4F1-54F6A052E57A}" type="pres">
      <dgm:prSet presAssocID="{0A19852E-F991-4903-B297-93EC62164A47}" presName="left_12_1" presStyleLbl="node1" presStyleIdx="2" presStyleCnt="3" custScaleY="45244" custLinFactNeighborY="1809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C199B75F-021B-438E-A483-D29AF64DE80D}" type="presOf" srcId="{11B1F685-6214-472D-BA84-CEB7782DAC0C}" destId="{D710C689-6A1A-4949-99B8-ABD7A3792F47}" srcOrd="0" destOrd="0" presId="urn:microsoft.com/office/officeart/2005/8/layout/balance1"/>
    <dgm:cxn modelId="{424D9505-AFA5-42D2-8D01-F44AAE9038A9}" srcId="{408BB1D6-CEF0-431E-9139-2BA75AF2B5C4}" destId="{11B1F685-6214-472D-BA84-CEB7782DAC0C}" srcOrd="0" destOrd="0" parTransId="{B7ABBC7D-85D9-47BA-B1AE-C34DBE2573CA}" sibTransId="{5E34F946-CA7E-4C4A-8EFE-6602D90967B8}"/>
    <dgm:cxn modelId="{2DC8A56C-BD76-4688-8EB0-75DCC110BADF}" srcId="{D04CD516-0216-4711-94E2-B37100E49C13}" destId="{2657D6FD-160E-4F42-A908-C3CF44A7668F}" srcOrd="0" destOrd="0" parTransId="{DA4D0F6B-C907-48F5-945F-17561049700C}" sibTransId="{649D8CAF-7297-4A27-8236-035D00050D26}"/>
    <dgm:cxn modelId="{25DF3E87-5F83-44BC-A3B2-B82597C30E4C}" srcId="{0A19852E-F991-4903-B297-93EC62164A47}" destId="{D04CD516-0216-4711-94E2-B37100E49C13}" srcOrd="0" destOrd="0" parTransId="{634808C7-D9A1-4D21-814D-B2E2C1886D56}" sibTransId="{A88FCF89-A16C-4052-890A-081CBBE825EA}"/>
    <dgm:cxn modelId="{6C34131A-0EAA-4049-9C1B-2346100AD24F}" type="presOf" srcId="{2657D6FD-160E-4F42-A908-C3CF44A7668F}" destId="{0DE90260-8B0F-4F6E-B4F1-54F6A052E57A}" srcOrd="0" destOrd="0" presId="urn:microsoft.com/office/officeart/2005/8/layout/balance1"/>
    <dgm:cxn modelId="{FB08BF65-0371-467A-921B-6A8474571D84}" srcId="{408BB1D6-CEF0-431E-9139-2BA75AF2B5C4}" destId="{0595C8D3-DCAA-43D3-ACA9-A5AB458879AC}" srcOrd="1" destOrd="0" parTransId="{B730FAE8-B1D4-4828-A5D8-4E08340EF53E}" sibTransId="{DA9999BA-F967-4265-AF58-1CFFB549535D}"/>
    <dgm:cxn modelId="{2A39BFAB-6213-4F79-9B73-D6570E5DE8C7}" type="presOf" srcId="{0A19852E-F991-4903-B297-93EC62164A47}" destId="{572140C3-17FE-468F-8349-CF0B933EC9AC}" srcOrd="0" destOrd="0" presId="urn:microsoft.com/office/officeart/2005/8/layout/balance1"/>
    <dgm:cxn modelId="{7005D21F-408A-4143-A8F5-E4E84584E19E}" type="presOf" srcId="{0595C8D3-DCAA-43D3-ACA9-A5AB458879AC}" destId="{4CC39575-3C9D-44AB-9FA4-C981045AE314}" srcOrd="0" destOrd="0" presId="urn:microsoft.com/office/officeart/2005/8/layout/balance1"/>
    <dgm:cxn modelId="{FADBD31B-C721-4C3F-AD65-CA79D6D2AAEC}" type="presOf" srcId="{408BB1D6-CEF0-431E-9139-2BA75AF2B5C4}" destId="{EDCE7A70-2CDD-415A-92E9-1C06316F3EE1}" srcOrd="0" destOrd="0" presId="urn:microsoft.com/office/officeart/2005/8/layout/balance1"/>
    <dgm:cxn modelId="{EAD78ED1-E9A1-49E4-84EA-DF80812AA49A}" type="presOf" srcId="{D04CD516-0216-4711-94E2-B37100E49C13}" destId="{07D41D56-EEC4-4289-810F-256842616399}" srcOrd="0" destOrd="0" presId="urn:microsoft.com/office/officeart/2005/8/layout/balance1"/>
    <dgm:cxn modelId="{CB934E43-13BD-49CD-8152-84E9290DD407}" srcId="{0A19852E-F991-4903-B297-93EC62164A47}" destId="{408BB1D6-CEF0-431E-9139-2BA75AF2B5C4}" srcOrd="1" destOrd="0" parTransId="{32BF59C7-FC1E-4E2B-B155-850B5B63EF5D}" sibTransId="{A313370A-D9D0-4900-831B-2BA0BFB10BA1}"/>
    <dgm:cxn modelId="{F27D1289-540A-4B8E-AA3E-7C4EF470BE61}" type="presParOf" srcId="{572140C3-17FE-468F-8349-CF0B933EC9AC}" destId="{BE7B7241-1254-417B-AFCB-5139A5054C86}" srcOrd="0" destOrd="0" presId="urn:microsoft.com/office/officeart/2005/8/layout/balance1"/>
    <dgm:cxn modelId="{2B1034A8-6A9A-4708-8130-7E4CFD4688CD}" type="presParOf" srcId="{572140C3-17FE-468F-8349-CF0B933EC9AC}" destId="{F6D1C3E0-2638-4C72-83B8-EAE27E98BAAF}" srcOrd="1" destOrd="0" presId="urn:microsoft.com/office/officeart/2005/8/layout/balance1"/>
    <dgm:cxn modelId="{494BE04F-F5FD-4698-AF91-449477CBB532}" type="presParOf" srcId="{F6D1C3E0-2638-4C72-83B8-EAE27E98BAAF}" destId="{07D41D56-EEC4-4289-810F-256842616399}" srcOrd="0" destOrd="0" presId="urn:microsoft.com/office/officeart/2005/8/layout/balance1"/>
    <dgm:cxn modelId="{24A9A546-EECE-47AB-829D-44A791C070C4}" type="presParOf" srcId="{F6D1C3E0-2638-4C72-83B8-EAE27E98BAAF}" destId="{EDCE7A70-2CDD-415A-92E9-1C06316F3EE1}" srcOrd="1" destOrd="0" presId="urn:microsoft.com/office/officeart/2005/8/layout/balance1"/>
    <dgm:cxn modelId="{54DC4913-2954-4215-8DA1-ADD2A6EE79AF}" type="presParOf" srcId="{572140C3-17FE-468F-8349-CF0B933EC9AC}" destId="{75D0190C-086B-4D5A-9518-76CFDDC6799A}" srcOrd="2" destOrd="0" presId="urn:microsoft.com/office/officeart/2005/8/layout/balance1"/>
    <dgm:cxn modelId="{C5BE034E-0D8E-4B52-B5DC-924DE72BD6DA}" type="presParOf" srcId="{75D0190C-086B-4D5A-9518-76CFDDC6799A}" destId="{DED33901-1FBE-4E1D-A93F-25721939CA3D}" srcOrd="0" destOrd="0" presId="urn:microsoft.com/office/officeart/2005/8/layout/balance1"/>
    <dgm:cxn modelId="{02770586-3F55-4759-A432-2937C5BC6C7A}" type="presParOf" srcId="{75D0190C-086B-4D5A-9518-76CFDDC6799A}" destId="{A7A70B4E-6073-4B00-9E2B-3500CC920FD3}" srcOrd="1" destOrd="0" presId="urn:microsoft.com/office/officeart/2005/8/layout/balance1"/>
    <dgm:cxn modelId="{E05B99A3-ED4D-4496-9712-FE09FC9A6E04}" type="presParOf" srcId="{75D0190C-086B-4D5A-9518-76CFDDC6799A}" destId="{FBCCC110-E561-4118-B142-2810CBE80DCE}" srcOrd="2" destOrd="0" presId="urn:microsoft.com/office/officeart/2005/8/layout/balance1"/>
    <dgm:cxn modelId="{53013E4A-F91C-4DE5-9B8D-4424BC9296F8}" type="presParOf" srcId="{75D0190C-086B-4D5A-9518-76CFDDC6799A}" destId="{D710C689-6A1A-4949-99B8-ABD7A3792F47}" srcOrd="3" destOrd="0" presId="urn:microsoft.com/office/officeart/2005/8/layout/balance1"/>
    <dgm:cxn modelId="{32AE6D19-F3CA-498A-9455-5ED2DB505185}" type="presParOf" srcId="{75D0190C-086B-4D5A-9518-76CFDDC6799A}" destId="{4CC39575-3C9D-44AB-9FA4-C981045AE314}" srcOrd="4" destOrd="0" presId="urn:microsoft.com/office/officeart/2005/8/layout/balance1"/>
    <dgm:cxn modelId="{338FD670-7055-4ECA-8506-729DDD161B48}" type="presParOf" srcId="{75D0190C-086B-4D5A-9518-76CFDDC6799A}" destId="{0DE90260-8B0F-4F6E-B4F1-54F6A052E57A}" srcOrd="5" destOrd="0" presId="urn:microsoft.com/office/officeart/2005/8/layout/balance1"/>
  </dgm:cxnLst>
  <dgm:bg>
    <a:noFill/>
  </dgm:bg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FFD34D-C267-4BD1-926D-5CF7C0001BCE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02C9D577-769E-4E5F-8C7C-B3420DAB8D9A}">
      <dgm:prSet phldrT="[Testo]" custT="1"/>
      <dgm:spPr/>
      <dgm:t>
        <a:bodyPr/>
        <a:lstStyle/>
        <a:p>
          <a:r>
            <a:rPr lang="it-IT" sz="1800" dirty="0" smtClean="0">
              <a:solidFill>
                <a:schemeClr val="tx1"/>
              </a:solidFill>
            </a:rPr>
            <a:t>attività</a:t>
          </a:r>
          <a:endParaRPr lang="it-IT" sz="1800" dirty="0">
            <a:solidFill>
              <a:schemeClr val="tx1"/>
            </a:solidFill>
          </a:endParaRPr>
        </a:p>
      </dgm:t>
    </dgm:pt>
    <dgm:pt modelId="{3E3124B6-6052-461F-9C1E-ACD7BEC89600}" type="parTrans" cxnId="{EE5B2A88-254F-4A18-A433-006373ECB570}">
      <dgm:prSet/>
      <dgm:spPr/>
      <dgm:t>
        <a:bodyPr/>
        <a:lstStyle/>
        <a:p>
          <a:endParaRPr lang="it-IT" sz="1800">
            <a:solidFill>
              <a:schemeClr val="tx1"/>
            </a:solidFill>
          </a:endParaRPr>
        </a:p>
      </dgm:t>
    </dgm:pt>
    <dgm:pt modelId="{FEA814A4-79EF-4493-8C60-8060D0249976}" type="sibTrans" cxnId="{EE5B2A88-254F-4A18-A433-006373ECB570}">
      <dgm:prSet/>
      <dgm:spPr/>
      <dgm:t>
        <a:bodyPr/>
        <a:lstStyle/>
        <a:p>
          <a:endParaRPr lang="it-IT" sz="1800">
            <a:solidFill>
              <a:schemeClr val="tx1"/>
            </a:solidFill>
          </a:endParaRPr>
        </a:p>
      </dgm:t>
    </dgm:pt>
    <dgm:pt modelId="{9E34AF2D-4664-4E1F-B5D6-F2470D59AEC7}">
      <dgm:prSet phldrT="[Testo]" custT="1"/>
      <dgm:spPr/>
      <dgm:t>
        <a:bodyPr/>
        <a:lstStyle/>
        <a:p>
          <a:r>
            <a:rPr lang="it-IT" sz="1800" dirty="0" smtClean="0">
              <a:solidFill>
                <a:schemeClr val="tx1"/>
              </a:solidFill>
            </a:rPr>
            <a:t>passività</a:t>
          </a:r>
          <a:endParaRPr lang="it-IT" sz="1800" dirty="0">
            <a:solidFill>
              <a:schemeClr val="tx1"/>
            </a:solidFill>
          </a:endParaRPr>
        </a:p>
      </dgm:t>
    </dgm:pt>
    <dgm:pt modelId="{6E09A73D-890E-4926-8EDA-094763018E1E}" type="parTrans" cxnId="{CB47213C-4A60-438F-B143-6B0B1B596031}">
      <dgm:prSet/>
      <dgm:spPr/>
      <dgm:t>
        <a:bodyPr/>
        <a:lstStyle/>
        <a:p>
          <a:endParaRPr lang="it-IT" sz="1800">
            <a:solidFill>
              <a:schemeClr val="tx1"/>
            </a:solidFill>
          </a:endParaRPr>
        </a:p>
      </dgm:t>
    </dgm:pt>
    <dgm:pt modelId="{D7E5BD28-08D3-4D03-AE01-6EEAE74350CB}" type="sibTrans" cxnId="{CB47213C-4A60-438F-B143-6B0B1B596031}">
      <dgm:prSet/>
      <dgm:spPr/>
      <dgm:t>
        <a:bodyPr/>
        <a:lstStyle/>
        <a:p>
          <a:endParaRPr lang="it-IT" sz="1800">
            <a:solidFill>
              <a:schemeClr val="tx1"/>
            </a:solidFill>
          </a:endParaRPr>
        </a:p>
      </dgm:t>
    </dgm:pt>
    <dgm:pt modelId="{CBC291C4-11C8-4321-A0B2-B9F30540BDF6}" type="pres">
      <dgm:prSet presAssocID="{01FFD34D-C267-4BD1-926D-5CF7C0001BCE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D9FCE6E3-72E7-4CE3-851C-B8AA49E01FBD}" type="pres">
      <dgm:prSet presAssocID="{01FFD34D-C267-4BD1-926D-5CF7C0001BCE}" presName="ribbon" presStyleLbl="node1" presStyleIdx="0" presStyleCnt="1"/>
      <dgm:spPr>
        <a:solidFill>
          <a:srgbClr val="3399FF">
            <a:alpha val="50196"/>
          </a:srgbClr>
        </a:solidFill>
        <a:ln w="19050">
          <a:solidFill>
            <a:srgbClr val="0033CC"/>
          </a:solidFill>
        </a:ln>
      </dgm:spPr>
    </dgm:pt>
    <dgm:pt modelId="{C2C49DDD-75ED-4555-96E2-B47B8F69A6B5}" type="pres">
      <dgm:prSet presAssocID="{01FFD34D-C267-4BD1-926D-5CF7C0001BCE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8D6EDC4-D961-405A-9C52-05BC76079865}" type="pres">
      <dgm:prSet presAssocID="{01FFD34D-C267-4BD1-926D-5CF7C0001BCE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38732818-445C-4525-8151-A253C6BCA148}" type="presOf" srcId="{01FFD34D-C267-4BD1-926D-5CF7C0001BCE}" destId="{CBC291C4-11C8-4321-A0B2-B9F30540BDF6}" srcOrd="0" destOrd="0" presId="urn:microsoft.com/office/officeart/2005/8/layout/arrow6"/>
    <dgm:cxn modelId="{16142F5F-38B9-4D0B-953A-1710AF9C1970}" type="presOf" srcId="{02C9D577-769E-4E5F-8C7C-B3420DAB8D9A}" destId="{C2C49DDD-75ED-4555-96E2-B47B8F69A6B5}" srcOrd="0" destOrd="0" presId="urn:microsoft.com/office/officeart/2005/8/layout/arrow6"/>
    <dgm:cxn modelId="{EE5B2A88-254F-4A18-A433-006373ECB570}" srcId="{01FFD34D-C267-4BD1-926D-5CF7C0001BCE}" destId="{02C9D577-769E-4E5F-8C7C-B3420DAB8D9A}" srcOrd="0" destOrd="0" parTransId="{3E3124B6-6052-461F-9C1E-ACD7BEC89600}" sibTransId="{FEA814A4-79EF-4493-8C60-8060D0249976}"/>
    <dgm:cxn modelId="{CB47213C-4A60-438F-B143-6B0B1B596031}" srcId="{01FFD34D-C267-4BD1-926D-5CF7C0001BCE}" destId="{9E34AF2D-4664-4E1F-B5D6-F2470D59AEC7}" srcOrd="1" destOrd="0" parTransId="{6E09A73D-890E-4926-8EDA-094763018E1E}" sibTransId="{D7E5BD28-08D3-4D03-AE01-6EEAE74350CB}"/>
    <dgm:cxn modelId="{58A7F764-9198-4215-9DC8-0B2FE3E2A1C7}" type="presOf" srcId="{9E34AF2D-4664-4E1F-B5D6-F2470D59AEC7}" destId="{D8D6EDC4-D961-405A-9C52-05BC76079865}" srcOrd="0" destOrd="0" presId="urn:microsoft.com/office/officeart/2005/8/layout/arrow6"/>
    <dgm:cxn modelId="{D3375E2E-F256-4BB3-A02C-7744FE4FD4EF}" type="presParOf" srcId="{CBC291C4-11C8-4321-A0B2-B9F30540BDF6}" destId="{D9FCE6E3-72E7-4CE3-851C-B8AA49E01FBD}" srcOrd="0" destOrd="0" presId="urn:microsoft.com/office/officeart/2005/8/layout/arrow6"/>
    <dgm:cxn modelId="{9B12C26F-1414-4451-B7BB-CEA43457AC70}" type="presParOf" srcId="{CBC291C4-11C8-4321-A0B2-B9F30540BDF6}" destId="{C2C49DDD-75ED-4555-96E2-B47B8F69A6B5}" srcOrd="1" destOrd="0" presId="urn:microsoft.com/office/officeart/2005/8/layout/arrow6"/>
    <dgm:cxn modelId="{FD8D5088-ECF7-4876-B130-5D5A5B4E028A}" type="presParOf" srcId="{CBC291C4-11C8-4321-A0B2-B9F30540BDF6}" destId="{D8D6EDC4-D961-405A-9C52-05BC76079865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1FFD34D-C267-4BD1-926D-5CF7C0001BCE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02C9D577-769E-4E5F-8C7C-B3420DAB8D9A}">
      <dgm:prSet phldrT="[Testo]" custT="1"/>
      <dgm:spPr/>
      <dgm:t>
        <a:bodyPr/>
        <a:lstStyle/>
        <a:p>
          <a:r>
            <a:rPr lang="it-IT" sz="1800" dirty="0" smtClean="0">
              <a:solidFill>
                <a:schemeClr val="tx1"/>
              </a:solidFill>
            </a:rPr>
            <a:t>entrate</a:t>
          </a:r>
          <a:endParaRPr lang="it-IT" sz="1800" dirty="0">
            <a:solidFill>
              <a:schemeClr val="tx1"/>
            </a:solidFill>
          </a:endParaRPr>
        </a:p>
      </dgm:t>
    </dgm:pt>
    <dgm:pt modelId="{3E3124B6-6052-461F-9C1E-ACD7BEC89600}" type="parTrans" cxnId="{EE5B2A88-254F-4A18-A433-006373ECB570}">
      <dgm:prSet/>
      <dgm:spPr/>
      <dgm:t>
        <a:bodyPr/>
        <a:lstStyle/>
        <a:p>
          <a:endParaRPr lang="it-IT" sz="1800">
            <a:solidFill>
              <a:schemeClr val="tx1"/>
            </a:solidFill>
          </a:endParaRPr>
        </a:p>
      </dgm:t>
    </dgm:pt>
    <dgm:pt modelId="{FEA814A4-79EF-4493-8C60-8060D0249976}" type="sibTrans" cxnId="{EE5B2A88-254F-4A18-A433-006373ECB570}">
      <dgm:prSet/>
      <dgm:spPr/>
      <dgm:t>
        <a:bodyPr/>
        <a:lstStyle/>
        <a:p>
          <a:endParaRPr lang="it-IT" sz="1800">
            <a:solidFill>
              <a:schemeClr val="tx1"/>
            </a:solidFill>
          </a:endParaRPr>
        </a:p>
      </dgm:t>
    </dgm:pt>
    <dgm:pt modelId="{9E34AF2D-4664-4E1F-B5D6-F2470D59AEC7}">
      <dgm:prSet phldrT="[Testo]" custT="1"/>
      <dgm:spPr/>
      <dgm:t>
        <a:bodyPr/>
        <a:lstStyle/>
        <a:p>
          <a:r>
            <a:rPr lang="it-IT" sz="1800" dirty="0" smtClean="0">
              <a:solidFill>
                <a:schemeClr val="tx1"/>
              </a:solidFill>
            </a:rPr>
            <a:t>uscite</a:t>
          </a:r>
          <a:endParaRPr lang="it-IT" sz="1800" dirty="0">
            <a:solidFill>
              <a:schemeClr val="tx1"/>
            </a:solidFill>
          </a:endParaRPr>
        </a:p>
      </dgm:t>
    </dgm:pt>
    <dgm:pt modelId="{6E09A73D-890E-4926-8EDA-094763018E1E}" type="parTrans" cxnId="{CB47213C-4A60-438F-B143-6B0B1B596031}">
      <dgm:prSet/>
      <dgm:spPr/>
      <dgm:t>
        <a:bodyPr/>
        <a:lstStyle/>
        <a:p>
          <a:endParaRPr lang="it-IT" sz="1800">
            <a:solidFill>
              <a:schemeClr val="tx1"/>
            </a:solidFill>
          </a:endParaRPr>
        </a:p>
      </dgm:t>
    </dgm:pt>
    <dgm:pt modelId="{D7E5BD28-08D3-4D03-AE01-6EEAE74350CB}" type="sibTrans" cxnId="{CB47213C-4A60-438F-B143-6B0B1B596031}">
      <dgm:prSet/>
      <dgm:spPr/>
      <dgm:t>
        <a:bodyPr/>
        <a:lstStyle/>
        <a:p>
          <a:endParaRPr lang="it-IT" sz="1800">
            <a:solidFill>
              <a:schemeClr val="tx1"/>
            </a:solidFill>
          </a:endParaRPr>
        </a:p>
      </dgm:t>
    </dgm:pt>
    <dgm:pt modelId="{CBC291C4-11C8-4321-A0B2-B9F30540BDF6}" type="pres">
      <dgm:prSet presAssocID="{01FFD34D-C267-4BD1-926D-5CF7C0001BCE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D9FCE6E3-72E7-4CE3-851C-B8AA49E01FBD}" type="pres">
      <dgm:prSet presAssocID="{01FFD34D-C267-4BD1-926D-5CF7C0001BCE}" presName="ribbon" presStyleLbl="node1" presStyleIdx="0" presStyleCnt="1"/>
      <dgm:spPr>
        <a:solidFill>
          <a:srgbClr val="3399FF">
            <a:alpha val="50196"/>
          </a:srgbClr>
        </a:solidFill>
        <a:ln w="19050">
          <a:solidFill>
            <a:srgbClr val="0033CC"/>
          </a:solidFill>
        </a:ln>
      </dgm:spPr>
    </dgm:pt>
    <dgm:pt modelId="{C2C49DDD-75ED-4555-96E2-B47B8F69A6B5}" type="pres">
      <dgm:prSet presAssocID="{01FFD34D-C267-4BD1-926D-5CF7C0001BCE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8D6EDC4-D961-405A-9C52-05BC76079865}" type="pres">
      <dgm:prSet presAssocID="{01FFD34D-C267-4BD1-926D-5CF7C0001BCE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EE5B2A88-254F-4A18-A433-006373ECB570}" srcId="{01FFD34D-C267-4BD1-926D-5CF7C0001BCE}" destId="{02C9D577-769E-4E5F-8C7C-B3420DAB8D9A}" srcOrd="0" destOrd="0" parTransId="{3E3124B6-6052-461F-9C1E-ACD7BEC89600}" sibTransId="{FEA814A4-79EF-4493-8C60-8060D0249976}"/>
    <dgm:cxn modelId="{0E66F8BB-54AC-4601-B235-8C4C44A7B28B}" type="presOf" srcId="{02C9D577-769E-4E5F-8C7C-B3420DAB8D9A}" destId="{C2C49DDD-75ED-4555-96E2-B47B8F69A6B5}" srcOrd="0" destOrd="0" presId="urn:microsoft.com/office/officeart/2005/8/layout/arrow6"/>
    <dgm:cxn modelId="{CB47213C-4A60-438F-B143-6B0B1B596031}" srcId="{01FFD34D-C267-4BD1-926D-5CF7C0001BCE}" destId="{9E34AF2D-4664-4E1F-B5D6-F2470D59AEC7}" srcOrd="1" destOrd="0" parTransId="{6E09A73D-890E-4926-8EDA-094763018E1E}" sibTransId="{D7E5BD28-08D3-4D03-AE01-6EEAE74350CB}"/>
    <dgm:cxn modelId="{F7009AEA-5D62-4599-930C-AB91FF932592}" type="presOf" srcId="{01FFD34D-C267-4BD1-926D-5CF7C0001BCE}" destId="{CBC291C4-11C8-4321-A0B2-B9F30540BDF6}" srcOrd="0" destOrd="0" presId="urn:microsoft.com/office/officeart/2005/8/layout/arrow6"/>
    <dgm:cxn modelId="{625086E9-6F5E-4D8E-B893-51AB37CD9A59}" type="presOf" srcId="{9E34AF2D-4664-4E1F-B5D6-F2470D59AEC7}" destId="{D8D6EDC4-D961-405A-9C52-05BC76079865}" srcOrd="0" destOrd="0" presId="urn:microsoft.com/office/officeart/2005/8/layout/arrow6"/>
    <dgm:cxn modelId="{A1745617-AEE3-4969-A0B6-BE87FC029224}" type="presParOf" srcId="{CBC291C4-11C8-4321-A0B2-B9F30540BDF6}" destId="{D9FCE6E3-72E7-4CE3-851C-B8AA49E01FBD}" srcOrd="0" destOrd="0" presId="urn:microsoft.com/office/officeart/2005/8/layout/arrow6"/>
    <dgm:cxn modelId="{0A9E2500-EC45-41BE-8BB7-23BEA32B8983}" type="presParOf" srcId="{CBC291C4-11C8-4321-A0B2-B9F30540BDF6}" destId="{C2C49DDD-75ED-4555-96E2-B47B8F69A6B5}" srcOrd="1" destOrd="0" presId="urn:microsoft.com/office/officeart/2005/8/layout/arrow6"/>
    <dgm:cxn modelId="{758B8FDA-A963-4BE1-85B2-5F6A9FF63A15}" type="presParOf" srcId="{CBC291C4-11C8-4321-A0B2-B9F30540BDF6}" destId="{D8D6EDC4-D961-405A-9C52-05BC76079865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E0E023F-5DB5-406B-B0E4-221EFBC072C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AEC08027-0831-4359-96F4-91C8DE0674DB}">
      <dgm:prSet phldrT="[Testo]" custT="1"/>
      <dgm:spPr>
        <a:solidFill>
          <a:srgbClr val="3399FF">
            <a:alpha val="50196"/>
          </a:srgbClr>
        </a:solidFill>
        <a:ln w="19050">
          <a:solidFill>
            <a:srgbClr val="0033CC"/>
          </a:solidFill>
        </a:ln>
      </dgm:spPr>
      <dgm:t>
        <a:bodyPr/>
        <a:lstStyle/>
        <a:p>
          <a:r>
            <a:rPr lang="it-IT" sz="6000" dirty="0" smtClean="0">
              <a:solidFill>
                <a:schemeClr val="tx1"/>
              </a:solidFill>
            </a:rPr>
            <a:t>Analista esterno</a:t>
          </a:r>
          <a:endParaRPr lang="it-IT" sz="6000" dirty="0">
            <a:solidFill>
              <a:schemeClr val="tx1"/>
            </a:solidFill>
          </a:endParaRPr>
        </a:p>
      </dgm:t>
    </dgm:pt>
    <dgm:pt modelId="{CA7C77A7-C4C0-4D0C-BDF2-2D98D5DDB0D4}" type="parTrans" cxnId="{D30FA124-0764-41D5-9ED4-5E60C6E8F453}">
      <dgm:prSet/>
      <dgm:spPr/>
      <dgm:t>
        <a:bodyPr/>
        <a:lstStyle/>
        <a:p>
          <a:endParaRPr lang="it-IT" sz="1600"/>
        </a:p>
      </dgm:t>
    </dgm:pt>
    <dgm:pt modelId="{01E6C3D0-5F4C-4883-851F-B20A609F677D}" type="sibTrans" cxnId="{D30FA124-0764-41D5-9ED4-5E60C6E8F453}">
      <dgm:prSet/>
      <dgm:spPr/>
      <dgm:t>
        <a:bodyPr/>
        <a:lstStyle/>
        <a:p>
          <a:endParaRPr lang="it-IT" sz="1600"/>
        </a:p>
      </dgm:t>
    </dgm:pt>
    <dgm:pt modelId="{D2B3D8F0-3871-4467-AB08-E28949E6F296}">
      <dgm:prSet phldrT="[Testo]" custT="1"/>
      <dgm:spPr>
        <a:solidFill>
          <a:srgbClr val="3399FF">
            <a:alpha val="20000"/>
          </a:srgbClr>
        </a:solidFill>
        <a:ln>
          <a:noFill/>
        </a:ln>
      </dgm:spPr>
      <dgm:t>
        <a:bodyPr/>
        <a:lstStyle/>
        <a:p>
          <a:r>
            <a:rPr lang="it-IT" sz="4800" dirty="0" smtClean="0"/>
            <a:t>Dati pubblici</a:t>
          </a:r>
          <a:endParaRPr lang="it-IT" sz="4800" dirty="0"/>
        </a:p>
      </dgm:t>
    </dgm:pt>
    <dgm:pt modelId="{78B5226D-837A-45CE-A835-15277E7B48D6}" type="parTrans" cxnId="{777079F9-0D76-4370-9980-12389EBA5607}">
      <dgm:prSet/>
      <dgm:spPr/>
      <dgm:t>
        <a:bodyPr/>
        <a:lstStyle/>
        <a:p>
          <a:endParaRPr lang="it-IT" sz="1600"/>
        </a:p>
      </dgm:t>
    </dgm:pt>
    <dgm:pt modelId="{BB5E7EAD-9E9A-4041-A976-8508AA34C2BF}" type="sibTrans" cxnId="{777079F9-0D76-4370-9980-12389EBA5607}">
      <dgm:prSet/>
      <dgm:spPr/>
      <dgm:t>
        <a:bodyPr/>
        <a:lstStyle/>
        <a:p>
          <a:endParaRPr lang="it-IT" sz="1600"/>
        </a:p>
      </dgm:t>
    </dgm:pt>
    <dgm:pt modelId="{42FBA803-F8B5-42D7-95DF-4F57DD01D342}">
      <dgm:prSet phldrT="[Testo]" custT="1"/>
      <dgm:spPr>
        <a:solidFill>
          <a:srgbClr val="FF7C80">
            <a:alpha val="50196"/>
          </a:srgbClr>
        </a:solidFill>
        <a:ln w="19050">
          <a:solidFill>
            <a:srgbClr val="FF5050"/>
          </a:solidFill>
        </a:ln>
      </dgm:spPr>
      <dgm:t>
        <a:bodyPr/>
        <a:lstStyle/>
        <a:p>
          <a:r>
            <a:rPr lang="it-IT" sz="6000" dirty="0" smtClean="0">
              <a:solidFill>
                <a:schemeClr val="tx1"/>
              </a:solidFill>
            </a:rPr>
            <a:t>Analista interno</a:t>
          </a:r>
          <a:endParaRPr lang="it-IT" sz="6000" dirty="0">
            <a:solidFill>
              <a:schemeClr val="tx1"/>
            </a:solidFill>
          </a:endParaRPr>
        </a:p>
      </dgm:t>
    </dgm:pt>
    <dgm:pt modelId="{F0FEDC17-73D3-4539-8643-C57AD23D398A}" type="parTrans" cxnId="{C156F012-1080-4DFF-AF5E-17A25BCE1EF6}">
      <dgm:prSet/>
      <dgm:spPr/>
      <dgm:t>
        <a:bodyPr/>
        <a:lstStyle/>
        <a:p>
          <a:endParaRPr lang="it-IT" sz="1600"/>
        </a:p>
      </dgm:t>
    </dgm:pt>
    <dgm:pt modelId="{75D4EE54-040F-41DA-8DB6-574F38EE6B66}" type="sibTrans" cxnId="{C156F012-1080-4DFF-AF5E-17A25BCE1EF6}">
      <dgm:prSet/>
      <dgm:spPr/>
      <dgm:t>
        <a:bodyPr/>
        <a:lstStyle/>
        <a:p>
          <a:endParaRPr lang="it-IT" sz="1600"/>
        </a:p>
      </dgm:t>
    </dgm:pt>
    <dgm:pt modelId="{1F4F0E3E-E02A-4B1F-808C-5DF65EF9AC1E}">
      <dgm:prSet phldrT="[Testo]" custT="1"/>
      <dgm:spPr>
        <a:solidFill>
          <a:srgbClr val="FF7C80">
            <a:alpha val="20000"/>
          </a:srgbClr>
        </a:solidFill>
        <a:ln>
          <a:noFill/>
        </a:ln>
      </dgm:spPr>
      <dgm:t>
        <a:bodyPr/>
        <a:lstStyle/>
        <a:p>
          <a:r>
            <a:rPr lang="it-IT" sz="4800" dirty="0" smtClean="0"/>
            <a:t>Dati pubblici</a:t>
          </a:r>
          <a:endParaRPr lang="it-IT" sz="4800" dirty="0"/>
        </a:p>
      </dgm:t>
    </dgm:pt>
    <dgm:pt modelId="{6D744CEF-6490-4F98-9F2C-8022F853702C}" type="parTrans" cxnId="{453EF312-B9FA-4CA3-8AAA-DE6F8126E5D9}">
      <dgm:prSet/>
      <dgm:spPr/>
      <dgm:t>
        <a:bodyPr/>
        <a:lstStyle/>
        <a:p>
          <a:endParaRPr lang="it-IT" sz="1600"/>
        </a:p>
      </dgm:t>
    </dgm:pt>
    <dgm:pt modelId="{D00FF398-183D-4C76-9614-9B6DB50D3C55}" type="sibTrans" cxnId="{453EF312-B9FA-4CA3-8AAA-DE6F8126E5D9}">
      <dgm:prSet/>
      <dgm:spPr/>
      <dgm:t>
        <a:bodyPr/>
        <a:lstStyle/>
        <a:p>
          <a:endParaRPr lang="it-IT" sz="1600"/>
        </a:p>
      </dgm:t>
    </dgm:pt>
    <dgm:pt modelId="{7BE89D04-45B9-41E1-BFF8-B7F8DA6E68D1}">
      <dgm:prSet phldrT="[Testo]" custT="1"/>
      <dgm:spPr>
        <a:solidFill>
          <a:srgbClr val="FF7C80">
            <a:alpha val="20000"/>
          </a:srgbClr>
        </a:solidFill>
        <a:ln>
          <a:noFill/>
        </a:ln>
      </dgm:spPr>
      <dgm:t>
        <a:bodyPr/>
        <a:lstStyle/>
        <a:p>
          <a:r>
            <a:rPr lang="it-IT" sz="4800" dirty="0" smtClean="0"/>
            <a:t>Dati privati</a:t>
          </a:r>
          <a:endParaRPr lang="it-IT" sz="4800" dirty="0"/>
        </a:p>
      </dgm:t>
    </dgm:pt>
    <dgm:pt modelId="{0DB83B58-C78E-41C4-98C2-639A338984F2}" type="parTrans" cxnId="{5AA6FE93-D830-40D3-AC32-3EDA594AEB5B}">
      <dgm:prSet/>
      <dgm:spPr/>
      <dgm:t>
        <a:bodyPr/>
        <a:lstStyle/>
        <a:p>
          <a:endParaRPr lang="it-IT" sz="1600"/>
        </a:p>
      </dgm:t>
    </dgm:pt>
    <dgm:pt modelId="{34E6029F-29B4-4723-B640-90D5B25F845E}" type="sibTrans" cxnId="{5AA6FE93-D830-40D3-AC32-3EDA594AEB5B}">
      <dgm:prSet/>
      <dgm:spPr/>
      <dgm:t>
        <a:bodyPr/>
        <a:lstStyle/>
        <a:p>
          <a:endParaRPr lang="it-IT" sz="1600"/>
        </a:p>
      </dgm:t>
    </dgm:pt>
    <dgm:pt modelId="{6C279784-5F54-4562-B1F7-DA2445673031}">
      <dgm:prSet phldrT="[Testo]" custT="1"/>
      <dgm:spPr>
        <a:solidFill>
          <a:srgbClr val="3399FF">
            <a:alpha val="20000"/>
          </a:srgbClr>
        </a:solidFill>
        <a:ln>
          <a:noFill/>
        </a:ln>
      </dgm:spPr>
      <dgm:t>
        <a:bodyPr/>
        <a:lstStyle/>
        <a:p>
          <a:endParaRPr lang="it-IT" sz="2400" dirty="0"/>
        </a:p>
      </dgm:t>
    </dgm:pt>
    <dgm:pt modelId="{3D438CD2-8B3A-4A19-923F-FAA7BE1B63A5}" type="parTrans" cxnId="{B51DC978-8586-40BE-B708-54FB7B4DD878}">
      <dgm:prSet/>
      <dgm:spPr/>
      <dgm:t>
        <a:bodyPr/>
        <a:lstStyle/>
        <a:p>
          <a:endParaRPr lang="it-IT" sz="1600"/>
        </a:p>
      </dgm:t>
    </dgm:pt>
    <dgm:pt modelId="{F380C06F-D54A-4AB8-B2B1-E17C66A4E43F}" type="sibTrans" cxnId="{B51DC978-8586-40BE-B708-54FB7B4DD878}">
      <dgm:prSet/>
      <dgm:spPr/>
      <dgm:t>
        <a:bodyPr/>
        <a:lstStyle/>
        <a:p>
          <a:endParaRPr lang="it-IT" sz="1600"/>
        </a:p>
      </dgm:t>
    </dgm:pt>
    <dgm:pt modelId="{BBAAAEB6-5145-46A8-B886-B131D5255E92}" type="pres">
      <dgm:prSet presAssocID="{3E0E023F-5DB5-406B-B0E4-221EFBC072C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C5160C65-48D7-424E-8FFE-C878616DCE49}" type="pres">
      <dgm:prSet presAssocID="{AEC08027-0831-4359-96F4-91C8DE0674DB}" presName="linNode" presStyleCnt="0"/>
      <dgm:spPr/>
    </dgm:pt>
    <dgm:pt modelId="{C60EF632-5A30-45AF-909C-C8E898949FF5}" type="pres">
      <dgm:prSet presAssocID="{AEC08027-0831-4359-96F4-91C8DE0674DB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5B7F8FC-90D3-48F0-8F11-2C13EFA87D2D}" type="pres">
      <dgm:prSet presAssocID="{AEC08027-0831-4359-96F4-91C8DE0674DB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806EA84-EE64-4F42-8D3E-C424213A9A14}" type="pres">
      <dgm:prSet presAssocID="{01E6C3D0-5F4C-4883-851F-B20A609F677D}" presName="spacing" presStyleCnt="0"/>
      <dgm:spPr/>
    </dgm:pt>
    <dgm:pt modelId="{A2A9D9EE-94A2-435B-B57F-3053ED1D51E4}" type="pres">
      <dgm:prSet presAssocID="{42FBA803-F8B5-42D7-95DF-4F57DD01D342}" presName="linNode" presStyleCnt="0"/>
      <dgm:spPr/>
    </dgm:pt>
    <dgm:pt modelId="{C0DFF69D-3F25-401B-8CCB-BB92CCA28FC5}" type="pres">
      <dgm:prSet presAssocID="{42FBA803-F8B5-42D7-95DF-4F57DD01D342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4EB5396-6136-489C-990D-6CD5AF6FE365}" type="pres">
      <dgm:prSet presAssocID="{42FBA803-F8B5-42D7-95DF-4F57DD01D342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453EF312-B9FA-4CA3-8AAA-DE6F8126E5D9}" srcId="{42FBA803-F8B5-42D7-95DF-4F57DD01D342}" destId="{1F4F0E3E-E02A-4B1F-808C-5DF65EF9AC1E}" srcOrd="0" destOrd="0" parTransId="{6D744CEF-6490-4F98-9F2C-8022F853702C}" sibTransId="{D00FF398-183D-4C76-9614-9B6DB50D3C55}"/>
    <dgm:cxn modelId="{4D93E009-24E5-400F-A898-B679490950AB}" type="presOf" srcId="{7BE89D04-45B9-41E1-BFF8-B7F8DA6E68D1}" destId="{24EB5396-6136-489C-990D-6CD5AF6FE365}" srcOrd="0" destOrd="1" presId="urn:microsoft.com/office/officeart/2005/8/layout/vList6"/>
    <dgm:cxn modelId="{F8DED269-7139-4720-AC7E-A2FE4D33FDE2}" type="presOf" srcId="{42FBA803-F8B5-42D7-95DF-4F57DD01D342}" destId="{C0DFF69D-3F25-401B-8CCB-BB92CCA28FC5}" srcOrd="0" destOrd="0" presId="urn:microsoft.com/office/officeart/2005/8/layout/vList6"/>
    <dgm:cxn modelId="{5AA6FE93-D830-40D3-AC32-3EDA594AEB5B}" srcId="{42FBA803-F8B5-42D7-95DF-4F57DD01D342}" destId="{7BE89D04-45B9-41E1-BFF8-B7F8DA6E68D1}" srcOrd="1" destOrd="0" parTransId="{0DB83B58-C78E-41C4-98C2-639A338984F2}" sibTransId="{34E6029F-29B4-4723-B640-90D5B25F845E}"/>
    <dgm:cxn modelId="{C156F012-1080-4DFF-AF5E-17A25BCE1EF6}" srcId="{3E0E023F-5DB5-406B-B0E4-221EFBC072C0}" destId="{42FBA803-F8B5-42D7-95DF-4F57DD01D342}" srcOrd="1" destOrd="0" parTransId="{F0FEDC17-73D3-4539-8643-C57AD23D398A}" sibTransId="{75D4EE54-040F-41DA-8DB6-574F38EE6B66}"/>
    <dgm:cxn modelId="{777079F9-0D76-4370-9980-12389EBA5607}" srcId="{AEC08027-0831-4359-96F4-91C8DE0674DB}" destId="{D2B3D8F0-3871-4467-AB08-E28949E6F296}" srcOrd="1" destOrd="0" parTransId="{78B5226D-837A-45CE-A835-15277E7B48D6}" sibTransId="{BB5E7EAD-9E9A-4041-A976-8508AA34C2BF}"/>
    <dgm:cxn modelId="{B51DC978-8586-40BE-B708-54FB7B4DD878}" srcId="{AEC08027-0831-4359-96F4-91C8DE0674DB}" destId="{6C279784-5F54-4562-B1F7-DA2445673031}" srcOrd="0" destOrd="0" parTransId="{3D438CD2-8B3A-4A19-923F-FAA7BE1B63A5}" sibTransId="{F380C06F-D54A-4AB8-B2B1-E17C66A4E43F}"/>
    <dgm:cxn modelId="{D30FA124-0764-41D5-9ED4-5E60C6E8F453}" srcId="{3E0E023F-5DB5-406B-B0E4-221EFBC072C0}" destId="{AEC08027-0831-4359-96F4-91C8DE0674DB}" srcOrd="0" destOrd="0" parTransId="{CA7C77A7-C4C0-4D0C-BDF2-2D98D5DDB0D4}" sibTransId="{01E6C3D0-5F4C-4883-851F-B20A609F677D}"/>
    <dgm:cxn modelId="{3076110C-86F8-4D82-84BC-FF3D5F02A9B6}" type="presOf" srcId="{3E0E023F-5DB5-406B-B0E4-221EFBC072C0}" destId="{BBAAAEB6-5145-46A8-B886-B131D5255E92}" srcOrd="0" destOrd="0" presId="urn:microsoft.com/office/officeart/2005/8/layout/vList6"/>
    <dgm:cxn modelId="{62AF2203-E14A-4B65-ACD3-68BF68A61C2C}" type="presOf" srcId="{1F4F0E3E-E02A-4B1F-808C-5DF65EF9AC1E}" destId="{24EB5396-6136-489C-990D-6CD5AF6FE365}" srcOrd="0" destOrd="0" presId="urn:microsoft.com/office/officeart/2005/8/layout/vList6"/>
    <dgm:cxn modelId="{03412A81-63DA-4E3E-AAFE-732E6EEAD233}" type="presOf" srcId="{6C279784-5F54-4562-B1F7-DA2445673031}" destId="{55B7F8FC-90D3-48F0-8F11-2C13EFA87D2D}" srcOrd="0" destOrd="0" presId="urn:microsoft.com/office/officeart/2005/8/layout/vList6"/>
    <dgm:cxn modelId="{2B4E6461-D5D6-41DA-B02C-C7A19918D6D1}" type="presOf" srcId="{D2B3D8F0-3871-4467-AB08-E28949E6F296}" destId="{55B7F8FC-90D3-48F0-8F11-2C13EFA87D2D}" srcOrd="0" destOrd="1" presId="urn:microsoft.com/office/officeart/2005/8/layout/vList6"/>
    <dgm:cxn modelId="{382D1381-3B5E-4C10-ACCD-896E253FC647}" type="presOf" srcId="{AEC08027-0831-4359-96F4-91C8DE0674DB}" destId="{C60EF632-5A30-45AF-909C-C8E898949FF5}" srcOrd="0" destOrd="0" presId="urn:microsoft.com/office/officeart/2005/8/layout/vList6"/>
    <dgm:cxn modelId="{744CFC94-E68D-4FC9-AA76-450D4651AD44}" type="presParOf" srcId="{BBAAAEB6-5145-46A8-B886-B131D5255E92}" destId="{C5160C65-48D7-424E-8FFE-C878616DCE49}" srcOrd="0" destOrd="0" presId="urn:microsoft.com/office/officeart/2005/8/layout/vList6"/>
    <dgm:cxn modelId="{470D1CD2-E259-48CB-BD78-F351A8246ACC}" type="presParOf" srcId="{C5160C65-48D7-424E-8FFE-C878616DCE49}" destId="{C60EF632-5A30-45AF-909C-C8E898949FF5}" srcOrd="0" destOrd="0" presId="urn:microsoft.com/office/officeart/2005/8/layout/vList6"/>
    <dgm:cxn modelId="{2191F4F3-F906-490A-91DF-400FA854E678}" type="presParOf" srcId="{C5160C65-48D7-424E-8FFE-C878616DCE49}" destId="{55B7F8FC-90D3-48F0-8F11-2C13EFA87D2D}" srcOrd="1" destOrd="0" presId="urn:microsoft.com/office/officeart/2005/8/layout/vList6"/>
    <dgm:cxn modelId="{B5436FC5-6A7B-4383-97BE-CCC5D59E7375}" type="presParOf" srcId="{BBAAAEB6-5145-46A8-B886-B131D5255E92}" destId="{0806EA84-EE64-4F42-8D3E-C424213A9A14}" srcOrd="1" destOrd="0" presId="urn:microsoft.com/office/officeart/2005/8/layout/vList6"/>
    <dgm:cxn modelId="{6E57343E-BBAE-4D7C-8F1B-19AAF4D877D1}" type="presParOf" srcId="{BBAAAEB6-5145-46A8-B886-B131D5255E92}" destId="{A2A9D9EE-94A2-435B-B57F-3053ED1D51E4}" srcOrd="2" destOrd="0" presId="urn:microsoft.com/office/officeart/2005/8/layout/vList6"/>
    <dgm:cxn modelId="{C564CAF5-63CF-4BDB-AACF-73B89D4CBA2F}" type="presParOf" srcId="{A2A9D9EE-94A2-435B-B57F-3053ED1D51E4}" destId="{C0DFF69D-3F25-401B-8CCB-BB92CCA28FC5}" srcOrd="0" destOrd="0" presId="urn:microsoft.com/office/officeart/2005/8/layout/vList6"/>
    <dgm:cxn modelId="{40BE6EC7-F81B-405C-A116-05E1929DDD2D}" type="presParOf" srcId="{A2A9D9EE-94A2-435B-B57F-3053ED1D51E4}" destId="{24EB5396-6136-489C-990D-6CD5AF6FE36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33ABF36-E836-46A5-9650-15AD7FEA9652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38FF5F58-5A6B-4BDD-876C-C82560EE6770}">
      <dgm:prSet phldrT="[Testo]" custT="1"/>
      <dgm:spPr>
        <a:solidFill>
          <a:srgbClr val="33CC33">
            <a:alpha val="50196"/>
          </a:srgbClr>
        </a:solidFill>
        <a:ln w="19050">
          <a:solidFill>
            <a:srgbClr val="008000"/>
          </a:solidFill>
        </a:ln>
      </dgm:spPr>
      <dgm:t>
        <a:bodyPr/>
        <a:lstStyle/>
        <a:p>
          <a:endParaRPr lang="it-IT" sz="1800" dirty="0">
            <a:solidFill>
              <a:schemeClr val="tx1"/>
            </a:solidFill>
          </a:endParaRPr>
        </a:p>
      </dgm:t>
    </dgm:pt>
    <dgm:pt modelId="{736205F3-AC9E-4606-B79F-AD8939927AAD}" type="parTrans" cxnId="{52B3A491-F6A6-4F00-B5F3-C1480BB62260}">
      <dgm:prSet/>
      <dgm:spPr/>
      <dgm:t>
        <a:bodyPr/>
        <a:lstStyle/>
        <a:p>
          <a:endParaRPr lang="it-IT" sz="1600">
            <a:solidFill>
              <a:schemeClr val="tx1"/>
            </a:solidFill>
          </a:endParaRPr>
        </a:p>
      </dgm:t>
    </dgm:pt>
    <dgm:pt modelId="{8C87D9A7-5C86-4BF8-96EE-403ADF003416}" type="sibTrans" cxnId="{52B3A491-F6A6-4F00-B5F3-C1480BB62260}">
      <dgm:prSet/>
      <dgm:spPr/>
      <dgm:t>
        <a:bodyPr/>
        <a:lstStyle/>
        <a:p>
          <a:endParaRPr lang="it-IT" sz="1600">
            <a:solidFill>
              <a:schemeClr val="tx1"/>
            </a:solidFill>
          </a:endParaRPr>
        </a:p>
      </dgm:t>
    </dgm:pt>
    <dgm:pt modelId="{91959AF2-EBD9-45D0-8FF6-143962487BD2}">
      <dgm:prSet phldrT="[Testo]" custT="1"/>
      <dgm:spPr>
        <a:solidFill>
          <a:srgbClr val="33CC33">
            <a:alpha val="50196"/>
          </a:srgbClr>
        </a:solidFill>
        <a:ln w="19050">
          <a:solidFill>
            <a:srgbClr val="008000"/>
          </a:solidFill>
        </a:ln>
      </dgm:spPr>
      <dgm:t>
        <a:bodyPr/>
        <a:lstStyle/>
        <a:p>
          <a:r>
            <a:rPr lang="it-IT" sz="1800" dirty="0" smtClean="0">
              <a:solidFill>
                <a:schemeClr val="tx1"/>
              </a:solidFill>
            </a:rPr>
            <a:t>impresa A</a:t>
          </a:r>
          <a:endParaRPr lang="it-IT" sz="1800" dirty="0">
            <a:solidFill>
              <a:schemeClr val="tx1"/>
            </a:solidFill>
          </a:endParaRPr>
        </a:p>
      </dgm:t>
    </dgm:pt>
    <dgm:pt modelId="{8A792141-E805-4926-82A4-C555BA45AABF}" type="parTrans" cxnId="{39719A4F-1344-4EB6-977B-3FFDB689C3F3}">
      <dgm:prSet custT="1"/>
      <dgm:spPr>
        <a:solidFill>
          <a:srgbClr val="33CC33">
            <a:alpha val="20000"/>
          </a:srgbClr>
        </a:solidFill>
      </dgm:spPr>
      <dgm:t>
        <a:bodyPr/>
        <a:lstStyle/>
        <a:p>
          <a:endParaRPr lang="it-IT" sz="1400">
            <a:solidFill>
              <a:schemeClr val="tx1"/>
            </a:solidFill>
          </a:endParaRPr>
        </a:p>
      </dgm:t>
    </dgm:pt>
    <dgm:pt modelId="{EE3C62F7-B685-415A-B0E3-23B457FF54E0}" type="sibTrans" cxnId="{39719A4F-1344-4EB6-977B-3FFDB689C3F3}">
      <dgm:prSet/>
      <dgm:spPr/>
      <dgm:t>
        <a:bodyPr/>
        <a:lstStyle/>
        <a:p>
          <a:endParaRPr lang="it-IT" sz="1600">
            <a:solidFill>
              <a:schemeClr val="tx1"/>
            </a:solidFill>
          </a:endParaRPr>
        </a:p>
      </dgm:t>
    </dgm:pt>
    <dgm:pt modelId="{D44DAA7B-E2FA-4A4F-B4F2-FA3BA27515B0}">
      <dgm:prSet phldrT="[Testo]" custT="1"/>
      <dgm:spPr>
        <a:solidFill>
          <a:srgbClr val="33CC33">
            <a:alpha val="50196"/>
          </a:srgbClr>
        </a:solidFill>
        <a:ln w="19050">
          <a:solidFill>
            <a:srgbClr val="008000"/>
          </a:solidFill>
        </a:ln>
      </dgm:spPr>
      <dgm:t>
        <a:bodyPr/>
        <a:lstStyle/>
        <a:p>
          <a:r>
            <a:rPr lang="it-IT" sz="1800" dirty="0" smtClean="0">
              <a:solidFill>
                <a:schemeClr val="tx1"/>
              </a:solidFill>
            </a:rPr>
            <a:t>impresa B</a:t>
          </a:r>
          <a:endParaRPr lang="it-IT" sz="1800" dirty="0">
            <a:solidFill>
              <a:schemeClr val="tx1"/>
            </a:solidFill>
          </a:endParaRPr>
        </a:p>
      </dgm:t>
    </dgm:pt>
    <dgm:pt modelId="{BE1A0266-20AB-4F73-A21A-07C3418094F2}" type="parTrans" cxnId="{7C65FC60-0D7D-4451-A408-48936001DC34}">
      <dgm:prSet custT="1"/>
      <dgm:spPr>
        <a:solidFill>
          <a:srgbClr val="33CC33">
            <a:alpha val="20000"/>
          </a:srgbClr>
        </a:solidFill>
      </dgm:spPr>
      <dgm:t>
        <a:bodyPr/>
        <a:lstStyle/>
        <a:p>
          <a:endParaRPr lang="it-IT" sz="1400">
            <a:solidFill>
              <a:schemeClr val="tx1"/>
            </a:solidFill>
          </a:endParaRPr>
        </a:p>
      </dgm:t>
    </dgm:pt>
    <dgm:pt modelId="{35280E87-0F64-4071-83CE-60CDC52319AF}" type="sibTrans" cxnId="{7C65FC60-0D7D-4451-A408-48936001DC34}">
      <dgm:prSet/>
      <dgm:spPr/>
      <dgm:t>
        <a:bodyPr/>
        <a:lstStyle/>
        <a:p>
          <a:endParaRPr lang="it-IT" sz="1600">
            <a:solidFill>
              <a:schemeClr val="tx1"/>
            </a:solidFill>
          </a:endParaRPr>
        </a:p>
      </dgm:t>
    </dgm:pt>
    <dgm:pt modelId="{20236088-E5DB-4833-9877-9DCA061E6006}">
      <dgm:prSet phldrT="[Testo]" custT="1"/>
      <dgm:spPr>
        <a:solidFill>
          <a:srgbClr val="33CC33">
            <a:alpha val="50196"/>
          </a:srgbClr>
        </a:solidFill>
        <a:ln w="19050">
          <a:solidFill>
            <a:srgbClr val="008000"/>
          </a:solidFill>
        </a:ln>
      </dgm:spPr>
      <dgm:t>
        <a:bodyPr/>
        <a:lstStyle/>
        <a:p>
          <a:r>
            <a:rPr lang="it-IT" sz="1800" dirty="0" smtClean="0">
              <a:solidFill>
                <a:schemeClr val="tx1"/>
              </a:solidFill>
            </a:rPr>
            <a:t>impresa C</a:t>
          </a:r>
          <a:endParaRPr lang="it-IT" sz="1800" dirty="0">
            <a:solidFill>
              <a:schemeClr val="tx1"/>
            </a:solidFill>
          </a:endParaRPr>
        </a:p>
      </dgm:t>
    </dgm:pt>
    <dgm:pt modelId="{6628569A-2DA7-46D0-8036-5458A3D0AC96}" type="parTrans" cxnId="{EB56BDB4-8A66-44EE-A91F-EA06AA8F2F69}">
      <dgm:prSet custT="1"/>
      <dgm:spPr>
        <a:solidFill>
          <a:srgbClr val="33CC33">
            <a:alpha val="20000"/>
          </a:srgbClr>
        </a:solidFill>
      </dgm:spPr>
      <dgm:t>
        <a:bodyPr/>
        <a:lstStyle/>
        <a:p>
          <a:endParaRPr lang="it-IT" sz="1400">
            <a:solidFill>
              <a:schemeClr val="tx1"/>
            </a:solidFill>
          </a:endParaRPr>
        </a:p>
      </dgm:t>
    </dgm:pt>
    <dgm:pt modelId="{8E85E129-547D-43A5-AC2C-93783B258B2B}" type="sibTrans" cxnId="{EB56BDB4-8A66-44EE-A91F-EA06AA8F2F69}">
      <dgm:prSet/>
      <dgm:spPr/>
      <dgm:t>
        <a:bodyPr/>
        <a:lstStyle/>
        <a:p>
          <a:endParaRPr lang="it-IT" sz="1600">
            <a:solidFill>
              <a:schemeClr val="tx1"/>
            </a:solidFill>
          </a:endParaRPr>
        </a:p>
      </dgm:t>
    </dgm:pt>
    <dgm:pt modelId="{F6953706-4DD0-478F-8FE1-439DD65927E2}">
      <dgm:prSet phldrT="[Testo]" custT="1"/>
      <dgm:spPr>
        <a:solidFill>
          <a:srgbClr val="33CC33">
            <a:alpha val="50196"/>
          </a:srgbClr>
        </a:solidFill>
        <a:ln w="19050">
          <a:solidFill>
            <a:srgbClr val="008000"/>
          </a:solidFill>
        </a:ln>
      </dgm:spPr>
      <dgm:t>
        <a:bodyPr/>
        <a:lstStyle/>
        <a:p>
          <a:r>
            <a:rPr lang="it-IT" sz="1800" dirty="0" smtClean="0">
              <a:solidFill>
                <a:schemeClr val="tx1"/>
              </a:solidFill>
            </a:rPr>
            <a:t>impresa D</a:t>
          </a:r>
          <a:endParaRPr lang="it-IT" sz="1800" dirty="0">
            <a:solidFill>
              <a:schemeClr val="tx1"/>
            </a:solidFill>
          </a:endParaRPr>
        </a:p>
      </dgm:t>
    </dgm:pt>
    <dgm:pt modelId="{97E03014-B85E-4609-A873-B2F896FF7CB9}" type="parTrans" cxnId="{1AADA531-E71C-4DB9-B865-E718D1F18F7F}">
      <dgm:prSet custT="1"/>
      <dgm:spPr>
        <a:solidFill>
          <a:srgbClr val="33CC33">
            <a:alpha val="20000"/>
          </a:srgbClr>
        </a:solidFill>
      </dgm:spPr>
      <dgm:t>
        <a:bodyPr/>
        <a:lstStyle/>
        <a:p>
          <a:endParaRPr lang="it-IT" sz="1400">
            <a:solidFill>
              <a:schemeClr val="tx1"/>
            </a:solidFill>
          </a:endParaRPr>
        </a:p>
      </dgm:t>
    </dgm:pt>
    <dgm:pt modelId="{F6809D65-5BA7-49F5-8762-2EA35EDF3E7E}" type="sibTrans" cxnId="{1AADA531-E71C-4DB9-B865-E718D1F18F7F}">
      <dgm:prSet/>
      <dgm:spPr/>
      <dgm:t>
        <a:bodyPr/>
        <a:lstStyle/>
        <a:p>
          <a:endParaRPr lang="it-IT" sz="1600">
            <a:solidFill>
              <a:schemeClr val="tx1"/>
            </a:solidFill>
          </a:endParaRPr>
        </a:p>
      </dgm:t>
    </dgm:pt>
    <dgm:pt modelId="{D196C550-268D-4837-A297-9ACEF68398C3}">
      <dgm:prSet custT="1"/>
      <dgm:spPr>
        <a:solidFill>
          <a:srgbClr val="33CC33">
            <a:alpha val="50196"/>
          </a:srgbClr>
        </a:solidFill>
        <a:ln w="19050">
          <a:solidFill>
            <a:srgbClr val="008000"/>
          </a:solidFill>
        </a:ln>
      </dgm:spPr>
      <dgm:t>
        <a:bodyPr/>
        <a:lstStyle/>
        <a:p>
          <a:r>
            <a:rPr lang="it-IT" sz="1800" dirty="0" smtClean="0">
              <a:solidFill>
                <a:schemeClr val="tx1"/>
              </a:solidFill>
            </a:rPr>
            <a:t>impresa E</a:t>
          </a:r>
          <a:endParaRPr lang="it-IT" sz="1800" dirty="0">
            <a:solidFill>
              <a:schemeClr val="tx1"/>
            </a:solidFill>
          </a:endParaRPr>
        </a:p>
      </dgm:t>
    </dgm:pt>
    <dgm:pt modelId="{D19DAE7A-9D20-474E-B60E-D81EDCBCB2FD}" type="parTrans" cxnId="{177DE3DD-F145-45A3-ADAE-BD427CA5C83F}">
      <dgm:prSet custT="1"/>
      <dgm:spPr>
        <a:solidFill>
          <a:srgbClr val="33CC33">
            <a:alpha val="20000"/>
          </a:srgbClr>
        </a:solidFill>
      </dgm:spPr>
      <dgm:t>
        <a:bodyPr/>
        <a:lstStyle/>
        <a:p>
          <a:endParaRPr lang="it-IT" sz="1400">
            <a:solidFill>
              <a:schemeClr val="tx1"/>
            </a:solidFill>
          </a:endParaRPr>
        </a:p>
      </dgm:t>
    </dgm:pt>
    <dgm:pt modelId="{2BEC3E0E-9BBF-4C09-B8AC-DF8346FA377B}" type="sibTrans" cxnId="{177DE3DD-F145-45A3-ADAE-BD427CA5C83F}">
      <dgm:prSet/>
      <dgm:spPr/>
      <dgm:t>
        <a:bodyPr/>
        <a:lstStyle/>
        <a:p>
          <a:endParaRPr lang="it-IT" sz="1600">
            <a:solidFill>
              <a:schemeClr val="tx1"/>
            </a:solidFill>
          </a:endParaRPr>
        </a:p>
      </dgm:t>
    </dgm:pt>
    <dgm:pt modelId="{F33D0C7E-EC3D-4CA2-A848-933D70CE3A37}" type="pres">
      <dgm:prSet presAssocID="{433ABF36-E836-46A5-9650-15AD7FEA965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2476E1AD-295B-47B1-8810-D40321E17B2D}" type="pres">
      <dgm:prSet presAssocID="{38FF5F58-5A6B-4BDD-876C-C82560EE6770}" presName="centerShape" presStyleLbl="node0" presStyleIdx="0" presStyleCnt="1"/>
      <dgm:spPr/>
      <dgm:t>
        <a:bodyPr/>
        <a:lstStyle/>
        <a:p>
          <a:endParaRPr lang="it-IT"/>
        </a:p>
      </dgm:t>
    </dgm:pt>
    <dgm:pt modelId="{699FC86F-1D84-47C8-91C2-33EE19620CD0}" type="pres">
      <dgm:prSet presAssocID="{8A792141-E805-4926-82A4-C555BA45AABF}" presName="parTrans" presStyleLbl="sibTrans2D1" presStyleIdx="0" presStyleCnt="5"/>
      <dgm:spPr/>
      <dgm:t>
        <a:bodyPr/>
        <a:lstStyle/>
        <a:p>
          <a:endParaRPr lang="it-IT"/>
        </a:p>
      </dgm:t>
    </dgm:pt>
    <dgm:pt modelId="{CFA4510F-3E47-428F-9589-3278294816E8}" type="pres">
      <dgm:prSet presAssocID="{8A792141-E805-4926-82A4-C555BA45AABF}" presName="connectorText" presStyleLbl="sibTrans2D1" presStyleIdx="0" presStyleCnt="5"/>
      <dgm:spPr/>
      <dgm:t>
        <a:bodyPr/>
        <a:lstStyle/>
        <a:p>
          <a:endParaRPr lang="it-IT"/>
        </a:p>
      </dgm:t>
    </dgm:pt>
    <dgm:pt modelId="{AA64EC2D-3D44-4C12-9DF5-5CFE4B0A0634}" type="pres">
      <dgm:prSet presAssocID="{91959AF2-EBD9-45D0-8FF6-143962487BD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88762DF-ABA9-4560-B2DA-CBD246BFD218}" type="pres">
      <dgm:prSet presAssocID="{BE1A0266-20AB-4F73-A21A-07C3418094F2}" presName="parTrans" presStyleLbl="sibTrans2D1" presStyleIdx="1" presStyleCnt="5"/>
      <dgm:spPr/>
      <dgm:t>
        <a:bodyPr/>
        <a:lstStyle/>
        <a:p>
          <a:endParaRPr lang="it-IT"/>
        </a:p>
      </dgm:t>
    </dgm:pt>
    <dgm:pt modelId="{C5E46182-4576-4B73-A4AB-E23492BFD482}" type="pres">
      <dgm:prSet presAssocID="{BE1A0266-20AB-4F73-A21A-07C3418094F2}" presName="connectorText" presStyleLbl="sibTrans2D1" presStyleIdx="1" presStyleCnt="5"/>
      <dgm:spPr/>
      <dgm:t>
        <a:bodyPr/>
        <a:lstStyle/>
        <a:p>
          <a:endParaRPr lang="it-IT"/>
        </a:p>
      </dgm:t>
    </dgm:pt>
    <dgm:pt modelId="{7D2B1598-2E75-4EEA-AF7B-87B1C9C32130}" type="pres">
      <dgm:prSet presAssocID="{D44DAA7B-E2FA-4A4F-B4F2-FA3BA27515B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9829426-453E-4573-99FB-AC437EA5413B}" type="pres">
      <dgm:prSet presAssocID="{6628569A-2DA7-46D0-8036-5458A3D0AC96}" presName="parTrans" presStyleLbl="sibTrans2D1" presStyleIdx="2" presStyleCnt="5"/>
      <dgm:spPr/>
      <dgm:t>
        <a:bodyPr/>
        <a:lstStyle/>
        <a:p>
          <a:endParaRPr lang="it-IT"/>
        </a:p>
      </dgm:t>
    </dgm:pt>
    <dgm:pt modelId="{4E279131-EEB1-4F2C-847F-8233051665E4}" type="pres">
      <dgm:prSet presAssocID="{6628569A-2DA7-46D0-8036-5458A3D0AC96}" presName="connectorText" presStyleLbl="sibTrans2D1" presStyleIdx="2" presStyleCnt="5"/>
      <dgm:spPr/>
      <dgm:t>
        <a:bodyPr/>
        <a:lstStyle/>
        <a:p>
          <a:endParaRPr lang="it-IT"/>
        </a:p>
      </dgm:t>
    </dgm:pt>
    <dgm:pt modelId="{739412D4-3266-473F-9451-926AC716F9BA}" type="pres">
      <dgm:prSet presAssocID="{20236088-E5DB-4833-9877-9DCA061E600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D7D2B39-2267-4537-AE3F-BDEC44EEE4D6}" type="pres">
      <dgm:prSet presAssocID="{97E03014-B85E-4609-A873-B2F896FF7CB9}" presName="parTrans" presStyleLbl="sibTrans2D1" presStyleIdx="3" presStyleCnt="5"/>
      <dgm:spPr/>
      <dgm:t>
        <a:bodyPr/>
        <a:lstStyle/>
        <a:p>
          <a:endParaRPr lang="it-IT"/>
        </a:p>
      </dgm:t>
    </dgm:pt>
    <dgm:pt modelId="{679696E3-CE09-454D-9A16-B58072D8099E}" type="pres">
      <dgm:prSet presAssocID="{97E03014-B85E-4609-A873-B2F896FF7CB9}" presName="connectorText" presStyleLbl="sibTrans2D1" presStyleIdx="3" presStyleCnt="5"/>
      <dgm:spPr/>
      <dgm:t>
        <a:bodyPr/>
        <a:lstStyle/>
        <a:p>
          <a:endParaRPr lang="it-IT"/>
        </a:p>
      </dgm:t>
    </dgm:pt>
    <dgm:pt modelId="{8D6BD298-F8AA-4ECF-9458-3B2316728DFF}" type="pres">
      <dgm:prSet presAssocID="{F6953706-4DD0-478F-8FE1-439DD65927E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2721351-204D-4151-8475-6F56BE440474}" type="pres">
      <dgm:prSet presAssocID="{D19DAE7A-9D20-474E-B60E-D81EDCBCB2FD}" presName="parTrans" presStyleLbl="sibTrans2D1" presStyleIdx="4" presStyleCnt="5"/>
      <dgm:spPr/>
      <dgm:t>
        <a:bodyPr/>
        <a:lstStyle/>
        <a:p>
          <a:endParaRPr lang="it-IT"/>
        </a:p>
      </dgm:t>
    </dgm:pt>
    <dgm:pt modelId="{1AF007BF-B24E-4B79-8039-152A558D798C}" type="pres">
      <dgm:prSet presAssocID="{D19DAE7A-9D20-474E-B60E-D81EDCBCB2FD}" presName="connectorText" presStyleLbl="sibTrans2D1" presStyleIdx="4" presStyleCnt="5"/>
      <dgm:spPr/>
      <dgm:t>
        <a:bodyPr/>
        <a:lstStyle/>
        <a:p>
          <a:endParaRPr lang="it-IT"/>
        </a:p>
      </dgm:t>
    </dgm:pt>
    <dgm:pt modelId="{C841530B-F5F6-48C0-8F44-C7057D08422A}" type="pres">
      <dgm:prSet presAssocID="{D196C550-268D-4837-A297-9ACEF68398C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24A5D28D-E451-4666-8E26-583ACC875BB9}" type="presOf" srcId="{20236088-E5DB-4833-9877-9DCA061E6006}" destId="{739412D4-3266-473F-9451-926AC716F9BA}" srcOrd="0" destOrd="0" presId="urn:microsoft.com/office/officeart/2005/8/layout/radial5"/>
    <dgm:cxn modelId="{39719A4F-1344-4EB6-977B-3FFDB689C3F3}" srcId="{38FF5F58-5A6B-4BDD-876C-C82560EE6770}" destId="{91959AF2-EBD9-45D0-8FF6-143962487BD2}" srcOrd="0" destOrd="0" parTransId="{8A792141-E805-4926-82A4-C555BA45AABF}" sibTransId="{EE3C62F7-B685-415A-B0E3-23B457FF54E0}"/>
    <dgm:cxn modelId="{C9BE665A-4626-4DD7-8461-E1C1CE42DA46}" type="presOf" srcId="{F6953706-4DD0-478F-8FE1-439DD65927E2}" destId="{8D6BD298-F8AA-4ECF-9458-3B2316728DFF}" srcOrd="0" destOrd="0" presId="urn:microsoft.com/office/officeart/2005/8/layout/radial5"/>
    <dgm:cxn modelId="{84C384DF-D026-43B1-9E35-58EB911172FF}" type="presOf" srcId="{BE1A0266-20AB-4F73-A21A-07C3418094F2}" destId="{C5E46182-4576-4B73-A4AB-E23492BFD482}" srcOrd="1" destOrd="0" presId="urn:microsoft.com/office/officeart/2005/8/layout/radial5"/>
    <dgm:cxn modelId="{177DE3DD-F145-45A3-ADAE-BD427CA5C83F}" srcId="{38FF5F58-5A6B-4BDD-876C-C82560EE6770}" destId="{D196C550-268D-4837-A297-9ACEF68398C3}" srcOrd="4" destOrd="0" parTransId="{D19DAE7A-9D20-474E-B60E-D81EDCBCB2FD}" sibTransId="{2BEC3E0E-9BBF-4C09-B8AC-DF8346FA377B}"/>
    <dgm:cxn modelId="{42D75A95-3D5B-4CCE-87D1-EB1D0B1F7178}" type="presOf" srcId="{6628569A-2DA7-46D0-8036-5458A3D0AC96}" destId="{A9829426-453E-4573-99FB-AC437EA5413B}" srcOrd="0" destOrd="0" presId="urn:microsoft.com/office/officeart/2005/8/layout/radial5"/>
    <dgm:cxn modelId="{1B2D713C-C0E0-40FD-8406-6F9BC379ED9C}" type="presOf" srcId="{D19DAE7A-9D20-474E-B60E-D81EDCBCB2FD}" destId="{1AF007BF-B24E-4B79-8039-152A558D798C}" srcOrd="1" destOrd="0" presId="urn:microsoft.com/office/officeart/2005/8/layout/radial5"/>
    <dgm:cxn modelId="{724EFAF6-BECC-4A99-B796-948D45C092DC}" type="presOf" srcId="{38FF5F58-5A6B-4BDD-876C-C82560EE6770}" destId="{2476E1AD-295B-47B1-8810-D40321E17B2D}" srcOrd="0" destOrd="0" presId="urn:microsoft.com/office/officeart/2005/8/layout/radial5"/>
    <dgm:cxn modelId="{F7D64CC0-42A2-4403-89F0-CE7295B63143}" type="presOf" srcId="{D19DAE7A-9D20-474E-B60E-D81EDCBCB2FD}" destId="{82721351-204D-4151-8475-6F56BE440474}" srcOrd="0" destOrd="0" presId="urn:microsoft.com/office/officeart/2005/8/layout/radial5"/>
    <dgm:cxn modelId="{EB56BDB4-8A66-44EE-A91F-EA06AA8F2F69}" srcId="{38FF5F58-5A6B-4BDD-876C-C82560EE6770}" destId="{20236088-E5DB-4833-9877-9DCA061E6006}" srcOrd="2" destOrd="0" parTransId="{6628569A-2DA7-46D0-8036-5458A3D0AC96}" sibTransId="{8E85E129-547D-43A5-AC2C-93783B258B2B}"/>
    <dgm:cxn modelId="{BCFBFB7A-5EC3-4593-82E5-7320933365CA}" type="presOf" srcId="{6628569A-2DA7-46D0-8036-5458A3D0AC96}" destId="{4E279131-EEB1-4F2C-847F-8233051665E4}" srcOrd="1" destOrd="0" presId="urn:microsoft.com/office/officeart/2005/8/layout/radial5"/>
    <dgm:cxn modelId="{6E7EBF45-A601-4D0D-849D-71183FF8ACE8}" type="presOf" srcId="{D196C550-268D-4837-A297-9ACEF68398C3}" destId="{C841530B-F5F6-48C0-8F44-C7057D08422A}" srcOrd="0" destOrd="0" presId="urn:microsoft.com/office/officeart/2005/8/layout/radial5"/>
    <dgm:cxn modelId="{7778A27F-9693-4F54-AD44-5467B3196DB2}" type="presOf" srcId="{97E03014-B85E-4609-A873-B2F896FF7CB9}" destId="{679696E3-CE09-454D-9A16-B58072D8099E}" srcOrd="1" destOrd="0" presId="urn:microsoft.com/office/officeart/2005/8/layout/radial5"/>
    <dgm:cxn modelId="{C8F9DA30-5184-42EB-8DA7-269630134247}" type="presOf" srcId="{8A792141-E805-4926-82A4-C555BA45AABF}" destId="{CFA4510F-3E47-428F-9589-3278294816E8}" srcOrd="1" destOrd="0" presId="urn:microsoft.com/office/officeart/2005/8/layout/radial5"/>
    <dgm:cxn modelId="{52B3A491-F6A6-4F00-B5F3-C1480BB62260}" srcId="{433ABF36-E836-46A5-9650-15AD7FEA9652}" destId="{38FF5F58-5A6B-4BDD-876C-C82560EE6770}" srcOrd="0" destOrd="0" parTransId="{736205F3-AC9E-4606-B79F-AD8939927AAD}" sibTransId="{8C87D9A7-5C86-4BF8-96EE-403ADF003416}"/>
    <dgm:cxn modelId="{1C750AC1-BCAB-4C3D-BD91-4A7FFBB146AC}" type="presOf" srcId="{91959AF2-EBD9-45D0-8FF6-143962487BD2}" destId="{AA64EC2D-3D44-4C12-9DF5-5CFE4B0A0634}" srcOrd="0" destOrd="0" presId="urn:microsoft.com/office/officeart/2005/8/layout/radial5"/>
    <dgm:cxn modelId="{0E19A0DE-34F0-4175-B803-3FE4FA5119A9}" type="presOf" srcId="{433ABF36-E836-46A5-9650-15AD7FEA9652}" destId="{F33D0C7E-EC3D-4CA2-A848-933D70CE3A37}" srcOrd="0" destOrd="0" presId="urn:microsoft.com/office/officeart/2005/8/layout/radial5"/>
    <dgm:cxn modelId="{42324F83-71BC-4508-A36E-6FE08436F912}" type="presOf" srcId="{97E03014-B85E-4609-A873-B2F896FF7CB9}" destId="{5D7D2B39-2267-4537-AE3F-BDEC44EEE4D6}" srcOrd="0" destOrd="0" presId="urn:microsoft.com/office/officeart/2005/8/layout/radial5"/>
    <dgm:cxn modelId="{60C882F0-2400-4188-B105-B977648FA3F4}" type="presOf" srcId="{D44DAA7B-E2FA-4A4F-B4F2-FA3BA27515B0}" destId="{7D2B1598-2E75-4EEA-AF7B-87B1C9C32130}" srcOrd="0" destOrd="0" presId="urn:microsoft.com/office/officeart/2005/8/layout/radial5"/>
    <dgm:cxn modelId="{1AADA531-E71C-4DB9-B865-E718D1F18F7F}" srcId="{38FF5F58-5A6B-4BDD-876C-C82560EE6770}" destId="{F6953706-4DD0-478F-8FE1-439DD65927E2}" srcOrd="3" destOrd="0" parTransId="{97E03014-B85E-4609-A873-B2F896FF7CB9}" sibTransId="{F6809D65-5BA7-49F5-8762-2EA35EDF3E7E}"/>
    <dgm:cxn modelId="{7C65FC60-0D7D-4451-A408-48936001DC34}" srcId="{38FF5F58-5A6B-4BDD-876C-C82560EE6770}" destId="{D44DAA7B-E2FA-4A4F-B4F2-FA3BA27515B0}" srcOrd="1" destOrd="0" parTransId="{BE1A0266-20AB-4F73-A21A-07C3418094F2}" sibTransId="{35280E87-0F64-4071-83CE-60CDC52319AF}"/>
    <dgm:cxn modelId="{CB46321D-BE3C-4EAC-B82F-BE02906D67F5}" type="presOf" srcId="{8A792141-E805-4926-82A4-C555BA45AABF}" destId="{699FC86F-1D84-47C8-91C2-33EE19620CD0}" srcOrd="0" destOrd="0" presId="urn:microsoft.com/office/officeart/2005/8/layout/radial5"/>
    <dgm:cxn modelId="{8AB48416-7A99-4D83-8BD9-44C12A887555}" type="presOf" srcId="{BE1A0266-20AB-4F73-A21A-07C3418094F2}" destId="{F88762DF-ABA9-4560-B2DA-CBD246BFD218}" srcOrd="0" destOrd="0" presId="urn:microsoft.com/office/officeart/2005/8/layout/radial5"/>
    <dgm:cxn modelId="{34B73DFA-A2BD-43F1-A171-CCF4F9A2A194}" type="presParOf" srcId="{F33D0C7E-EC3D-4CA2-A848-933D70CE3A37}" destId="{2476E1AD-295B-47B1-8810-D40321E17B2D}" srcOrd="0" destOrd="0" presId="urn:microsoft.com/office/officeart/2005/8/layout/radial5"/>
    <dgm:cxn modelId="{CCCBCE74-1542-457A-AAE1-C1D6EACF8516}" type="presParOf" srcId="{F33D0C7E-EC3D-4CA2-A848-933D70CE3A37}" destId="{699FC86F-1D84-47C8-91C2-33EE19620CD0}" srcOrd="1" destOrd="0" presId="urn:microsoft.com/office/officeart/2005/8/layout/radial5"/>
    <dgm:cxn modelId="{5179DC91-DEEA-4EC8-A63D-EEC685B570C3}" type="presParOf" srcId="{699FC86F-1D84-47C8-91C2-33EE19620CD0}" destId="{CFA4510F-3E47-428F-9589-3278294816E8}" srcOrd="0" destOrd="0" presId="urn:microsoft.com/office/officeart/2005/8/layout/radial5"/>
    <dgm:cxn modelId="{4D6D6DE9-4000-4144-9BF1-DE1A41D2F7F5}" type="presParOf" srcId="{F33D0C7E-EC3D-4CA2-A848-933D70CE3A37}" destId="{AA64EC2D-3D44-4C12-9DF5-5CFE4B0A0634}" srcOrd="2" destOrd="0" presId="urn:microsoft.com/office/officeart/2005/8/layout/radial5"/>
    <dgm:cxn modelId="{B70E46C9-6786-4ECA-9F22-58A185D67BE1}" type="presParOf" srcId="{F33D0C7E-EC3D-4CA2-A848-933D70CE3A37}" destId="{F88762DF-ABA9-4560-B2DA-CBD246BFD218}" srcOrd="3" destOrd="0" presId="urn:microsoft.com/office/officeart/2005/8/layout/radial5"/>
    <dgm:cxn modelId="{F7DAA91D-62AA-4E1F-BE0B-337DAFE6A097}" type="presParOf" srcId="{F88762DF-ABA9-4560-B2DA-CBD246BFD218}" destId="{C5E46182-4576-4B73-A4AB-E23492BFD482}" srcOrd="0" destOrd="0" presId="urn:microsoft.com/office/officeart/2005/8/layout/radial5"/>
    <dgm:cxn modelId="{FFD6E6DD-00D1-4726-8B2E-B6E8AAFFEF5B}" type="presParOf" srcId="{F33D0C7E-EC3D-4CA2-A848-933D70CE3A37}" destId="{7D2B1598-2E75-4EEA-AF7B-87B1C9C32130}" srcOrd="4" destOrd="0" presId="urn:microsoft.com/office/officeart/2005/8/layout/radial5"/>
    <dgm:cxn modelId="{E9024D6E-7765-4B69-8979-FD4BBE5B17E3}" type="presParOf" srcId="{F33D0C7E-EC3D-4CA2-A848-933D70CE3A37}" destId="{A9829426-453E-4573-99FB-AC437EA5413B}" srcOrd="5" destOrd="0" presId="urn:microsoft.com/office/officeart/2005/8/layout/radial5"/>
    <dgm:cxn modelId="{207FD377-1CCC-4DF0-9F24-457C25E033BE}" type="presParOf" srcId="{A9829426-453E-4573-99FB-AC437EA5413B}" destId="{4E279131-EEB1-4F2C-847F-8233051665E4}" srcOrd="0" destOrd="0" presId="urn:microsoft.com/office/officeart/2005/8/layout/radial5"/>
    <dgm:cxn modelId="{CC21B4FF-FB68-4142-865E-B8E3973AA8EC}" type="presParOf" srcId="{F33D0C7E-EC3D-4CA2-A848-933D70CE3A37}" destId="{739412D4-3266-473F-9451-926AC716F9BA}" srcOrd="6" destOrd="0" presId="urn:microsoft.com/office/officeart/2005/8/layout/radial5"/>
    <dgm:cxn modelId="{9EEF0AFB-353F-4998-899C-B61861AF212B}" type="presParOf" srcId="{F33D0C7E-EC3D-4CA2-A848-933D70CE3A37}" destId="{5D7D2B39-2267-4537-AE3F-BDEC44EEE4D6}" srcOrd="7" destOrd="0" presId="urn:microsoft.com/office/officeart/2005/8/layout/radial5"/>
    <dgm:cxn modelId="{6E9FF412-7130-4D29-91FD-395C63B85DC3}" type="presParOf" srcId="{5D7D2B39-2267-4537-AE3F-BDEC44EEE4D6}" destId="{679696E3-CE09-454D-9A16-B58072D8099E}" srcOrd="0" destOrd="0" presId="urn:microsoft.com/office/officeart/2005/8/layout/radial5"/>
    <dgm:cxn modelId="{E08AF288-259A-4BE9-8189-05D43A440F66}" type="presParOf" srcId="{F33D0C7E-EC3D-4CA2-A848-933D70CE3A37}" destId="{8D6BD298-F8AA-4ECF-9458-3B2316728DFF}" srcOrd="8" destOrd="0" presId="urn:microsoft.com/office/officeart/2005/8/layout/radial5"/>
    <dgm:cxn modelId="{EEB809FC-E3B6-4EF5-B118-314397495B5B}" type="presParOf" srcId="{F33D0C7E-EC3D-4CA2-A848-933D70CE3A37}" destId="{82721351-204D-4151-8475-6F56BE440474}" srcOrd="9" destOrd="0" presId="urn:microsoft.com/office/officeart/2005/8/layout/radial5"/>
    <dgm:cxn modelId="{1499D237-F08C-41B8-9584-1FFA2F5343AA}" type="presParOf" srcId="{82721351-204D-4151-8475-6F56BE440474}" destId="{1AF007BF-B24E-4B79-8039-152A558D798C}" srcOrd="0" destOrd="0" presId="urn:microsoft.com/office/officeart/2005/8/layout/radial5"/>
    <dgm:cxn modelId="{42C1FDE1-3B41-4C72-9BEA-A6ABA669967E}" type="presParOf" srcId="{F33D0C7E-EC3D-4CA2-A848-933D70CE3A37}" destId="{C841530B-F5F6-48C0-8F44-C7057D08422A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33ABF36-E836-46A5-9650-15AD7FEA9652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38FF5F58-5A6B-4BDD-876C-C82560EE6770}">
      <dgm:prSet phldrT="[Testo]" custT="1"/>
      <dgm:spPr>
        <a:solidFill>
          <a:srgbClr val="3399FF">
            <a:alpha val="50196"/>
          </a:srgbClr>
        </a:solidFill>
        <a:ln w="19050">
          <a:solidFill>
            <a:srgbClr val="0033CC"/>
          </a:solidFill>
        </a:ln>
      </dgm:spPr>
      <dgm:t>
        <a:bodyPr/>
        <a:lstStyle/>
        <a:p>
          <a:r>
            <a:rPr lang="it-IT" sz="1800" b="1" dirty="0" smtClean="0">
              <a:solidFill>
                <a:schemeClr val="tx1"/>
              </a:solidFill>
            </a:rPr>
            <a:t>impresa X</a:t>
          </a:r>
          <a:endParaRPr lang="it-IT" sz="1800" b="1" dirty="0">
            <a:solidFill>
              <a:schemeClr val="tx1"/>
            </a:solidFill>
          </a:endParaRPr>
        </a:p>
      </dgm:t>
    </dgm:pt>
    <dgm:pt modelId="{736205F3-AC9E-4606-B79F-AD8939927AAD}" type="parTrans" cxnId="{52B3A491-F6A6-4F00-B5F3-C1480BB62260}">
      <dgm:prSet/>
      <dgm:spPr/>
      <dgm:t>
        <a:bodyPr/>
        <a:lstStyle/>
        <a:p>
          <a:endParaRPr lang="it-IT" sz="1600"/>
        </a:p>
      </dgm:t>
    </dgm:pt>
    <dgm:pt modelId="{8C87D9A7-5C86-4BF8-96EE-403ADF003416}" type="sibTrans" cxnId="{52B3A491-F6A6-4F00-B5F3-C1480BB62260}">
      <dgm:prSet/>
      <dgm:spPr/>
      <dgm:t>
        <a:bodyPr/>
        <a:lstStyle/>
        <a:p>
          <a:endParaRPr lang="it-IT" sz="1600"/>
        </a:p>
      </dgm:t>
    </dgm:pt>
    <dgm:pt modelId="{91959AF2-EBD9-45D0-8FF6-143962487BD2}">
      <dgm:prSet phldrT="[Testo]" custT="1"/>
      <dgm:spPr>
        <a:solidFill>
          <a:srgbClr val="3399FF">
            <a:alpha val="50196"/>
          </a:srgbClr>
        </a:solidFill>
        <a:ln w="19050">
          <a:solidFill>
            <a:srgbClr val="0033CC"/>
          </a:solidFill>
        </a:ln>
      </dgm:spPr>
      <dgm:t>
        <a:bodyPr/>
        <a:lstStyle/>
        <a:p>
          <a:endParaRPr lang="it-IT" sz="1800" dirty="0"/>
        </a:p>
      </dgm:t>
    </dgm:pt>
    <dgm:pt modelId="{8A792141-E805-4926-82A4-C555BA45AABF}" type="parTrans" cxnId="{39719A4F-1344-4EB6-977B-3FFDB689C3F3}">
      <dgm:prSet custT="1"/>
      <dgm:spPr>
        <a:solidFill>
          <a:srgbClr val="3399FF">
            <a:alpha val="20000"/>
          </a:srgbClr>
        </a:solidFill>
      </dgm:spPr>
      <dgm:t>
        <a:bodyPr/>
        <a:lstStyle/>
        <a:p>
          <a:endParaRPr lang="it-IT" sz="1400"/>
        </a:p>
      </dgm:t>
    </dgm:pt>
    <dgm:pt modelId="{EE3C62F7-B685-415A-B0E3-23B457FF54E0}" type="sibTrans" cxnId="{39719A4F-1344-4EB6-977B-3FFDB689C3F3}">
      <dgm:prSet/>
      <dgm:spPr/>
      <dgm:t>
        <a:bodyPr/>
        <a:lstStyle/>
        <a:p>
          <a:endParaRPr lang="it-IT" sz="1600"/>
        </a:p>
      </dgm:t>
    </dgm:pt>
    <dgm:pt modelId="{D44DAA7B-E2FA-4A4F-B4F2-FA3BA27515B0}">
      <dgm:prSet phldrT="[Testo]" custT="1"/>
      <dgm:spPr>
        <a:solidFill>
          <a:srgbClr val="3399FF">
            <a:alpha val="50196"/>
          </a:srgbClr>
        </a:solidFill>
        <a:ln w="19050">
          <a:solidFill>
            <a:srgbClr val="0033CC"/>
          </a:solidFill>
        </a:ln>
      </dgm:spPr>
      <dgm:t>
        <a:bodyPr/>
        <a:lstStyle/>
        <a:p>
          <a:endParaRPr lang="it-IT" sz="1800" dirty="0"/>
        </a:p>
      </dgm:t>
    </dgm:pt>
    <dgm:pt modelId="{BE1A0266-20AB-4F73-A21A-07C3418094F2}" type="parTrans" cxnId="{7C65FC60-0D7D-4451-A408-48936001DC34}">
      <dgm:prSet custT="1"/>
      <dgm:spPr>
        <a:solidFill>
          <a:srgbClr val="3399FF">
            <a:alpha val="20000"/>
          </a:srgbClr>
        </a:solidFill>
      </dgm:spPr>
      <dgm:t>
        <a:bodyPr/>
        <a:lstStyle/>
        <a:p>
          <a:endParaRPr lang="it-IT" sz="1400"/>
        </a:p>
      </dgm:t>
    </dgm:pt>
    <dgm:pt modelId="{35280E87-0F64-4071-83CE-60CDC52319AF}" type="sibTrans" cxnId="{7C65FC60-0D7D-4451-A408-48936001DC34}">
      <dgm:prSet/>
      <dgm:spPr/>
      <dgm:t>
        <a:bodyPr/>
        <a:lstStyle/>
        <a:p>
          <a:endParaRPr lang="it-IT" sz="1600"/>
        </a:p>
      </dgm:t>
    </dgm:pt>
    <dgm:pt modelId="{20236088-E5DB-4833-9877-9DCA061E6006}">
      <dgm:prSet phldrT="[Testo]" custT="1"/>
      <dgm:spPr>
        <a:solidFill>
          <a:srgbClr val="3399FF">
            <a:alpha val="50196"/>
          </a:srgbClr>
        </a:solidFill>
        <a:ln w="19050">
          <a:solidFill>
            <a:srgbClr val="0033CC"/>
          </a:solidFill>
        </a:ln>
      </dgm:spPr>
      <dgm:t>
        <a:bodyPr/>
        <a:lstStyle/>
        <a:p>
          <a:endParaRPr lang="it-IT" sz="1800" dirty="0"/>
        </a:p>
      </dgm:t>
    </dgm:pt>
    <dgm:pt modelId="{6628569A-2DA7-46D0-8036-5458A3D0AC96}" type="parTrans" cxnId="{EB56BDB4-8A66-44EE-A91F-EA06AA8F2F69}">
      <dgm:prSet custT="1"/>
      <dgm:spPr>
        <a:solidFill>
          <a:srgbClr val="3399FF">
            <a:alpha val="20000"/>
          </a:srgbClr>
        </a:solidFill>
      </dgm:spPr>
      <dgm:t>
        <a:bodyPr/>
        <a:lstStyle/>
        <a:p>
          <a:endParaRPr lang="it-IT" sz="1400"/>
        </a:p>
      </dgm:t>
    </dgm:pt>
    <dgm:pt modelId="{8E85E129-547D-43A5-AC2C-93783B258B2B}" type="sibTrans" cxnId="{EB56BDB4-8A66-44EE-A91F-EA06AA8F2F69}">
      <dgm:prSet/>
      <dgm:spPr/>
      <dgm:t>
        <a:bodyPr/>
        <a:lstStyle/>
        <a:p>
          <a:endParaRPr lang="it-IT" sz="1600"/>
        </a:p>
      </dgm:t>
    </dgm:pt>
    <dgm:pt modelId="{F6953706-4DD0-478F-8FE1-439DD65927E2}">
      <dgm:prSet phldrT="[Testo]" custT="1"/>
      <dgm:spPr>
        <a:solidFill>
          <a:srgbClr val="3399FF">
            <a:alpha val="50196"/>
          </a:srgbClr>
        </a:solidFill>
        <a:ln w="19050">
          <a:solidFill>
            <a:srgbClr val="0033CC"/>
          </a:solidFill>
        </a:ln>
      </dgm:spPr>
      <dgm:t>
        <a:bodyPr/>
        <a:lstStyle/>
        <a:p>
          <a:endParaRPr lang="it-IT" sz="1800" dirty="0"/>
        </a:p>
      </dgm:t>
    </dgm:pt>
    <dgm:pt modelId="{97E03014-B85E-4609-A873-B2F896FF7CB9}" type="parTrans" cxnId="{1AADA531-E71C-4DB9-B865-E718D1F18F7F}">
      <dgm:prSet custT="1"/>
      <dgm:spPr>
        <a:solidFill>
          <a:srgbClr val="3399FF">
            <a:alpha val="20000"/>
          </a:srgbClr>
        </a:solidFill>
      </dgm:spPr>
      <dgm:t>
        <a:bodyPr/>
        <a:lstStyle/>
        <a:p>
          <a:endParaRPr lang="it-IT" sz="1400"/>
        </a:p>
      </dgm:t>
    </dgm:pt>
    <dgm:pt modelId="{F6809D65-5BA7-49F5-8762-2EA35EDF3E7E}" type="sibTrans" cxnId="{1AADA531-E71C-4DB9-B865-E718D1F18F7F}">
      <dgm:prSet/>
      <dgm:spPr/>
      <dgm:t>
        <a:bodyPr/>
        <a:lstStyle/>
        <a:p>
          <a:endParaRPr lang="it-IT" sz="1600"/>
        </a:p>
      </dgm:t>
    </dgm:pt>
    <dgm:pt modelId="{D196C550-268D-4837-A297-9ACEF68398C3}">
      <dgm:prSet custT="1"/>
      <dgm:spPr>
        <a:solidFill>
          <a:srgbClr val="3399FF">
            <a:alpha val="50196"/>
          </a:srgbClr>
        </a:solidFill>
        <a:ln w="19050">
          <a:solidFill>
            <a:srgbClr val="0033CC"/>
          </a:solidFill>
        </a:ln>
      </dgm:spPr>
      <dgm:t>
        <a:bodyPr/>
        <a:lstStyle/>
        <a:p>
          <a:endParaRPr lang="it-IT" sz="1800" dirty="0"/>
        </a:p>
      </dgm:t>
    </dgm:pt>
    <dgm:pt modelId="{D19DAE7A-9D20-474E-B60E-D81EDCBCB2FD}" type="parTrans" cxnId="{177DE3DD-F145-45A3-ADAE-BD427CA5C83F}">
      <dgm:prSet custT="1"/>
      <dgm:spPr>
        <a:solidFill>
          <a:srgbClr val="3399FF">
            <a:alpha val="20000"/>
          </a:srgbClr>
        </a:solidFill>
      </dgm:spPr>
      <dgm:t>
        <a:bodyPr/>
        <a:lstStyle/>
        <a:p>
          <a:endParaRPr lang="it-IT" sz="1400"/>
        </a:p>
      </dgm:t>
    </dgm:pt>
    <dgm:pt modelId="{2BEC3E0E-9BBF-4C09-B8AC-DF8346FA377B}" type="sibTrans" cxnId="{177DE3DD-F145-45A3-ADAE-BD427CA5C83F}">
      <dgm:prSet/>
      <dgm:spPr/>
      <dgm:t>
        <a:bodyPr/>
        <a:lstStyle/>
        <a:p>
          <a:endParaRPr lang="it-IT" sz="1600"/>
        </a:p>
      </dgm:t>
    </dgm:pt>
    <dgm:pt modelId="{F33D0C7E-EC3D-4CA2-A848-933D70CE3A37}" type="pres">
      <dgm:prSet presAssocID="{433ABF36-E836-46A5-9650-15AD7FEA965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2476E1AD-295B-47B1-8810-D40321E17B2D}" type="pres">
      <dgm:prSet presAssocID="{38FF5F58-5A6B-4BDD-876C-C82560EE6770}" presName="centerShape" presStyleLbl="node0" presStyleIdx="0" presStyleCnt="1"/>
      <dgm:spPr/>
      <dgm:t>
        <a:bodyPr/>
        <a:lstStyle/>
        <a:p>
          <a:endParaRPr lang="it-IT"/>
        </a:p>
      </dgm:t>
    </dgm:pt>
    <dgm:pt modelId="{699FC86F-1D84-47C8-91C2-33EE19620CD0}" type="pres">
      <dgm:prSet presAssocID="{8A792141-E805-4926-82A4-C555BA45AABF}" presName="parTrans" presStyleLbl="sibTrans2D1" presStyleIdx="0" presStyleCnt="5"/>
      <dgm:spPr/>
      <dgm:t>
        <a:bodyPr/>
        <a:lstStyle/>
        <a:p>
          <a:endParaRPr lang="it-IT"/>
        </a:p>
      </dgm:t>
    </dgm:pt>
    <dgm:pt modelId="{CFA4510F-3E47-428F-9589-3278294816E8}" type="pres">
      <dgm:prSet presAssocID="{8A792141-E805-4926-82A4-C555BA45AABF}" presName="connectorText" presStyleLbl="sibTrans2D1" presStyleIdx="0" presStyleCnt="5"/>
      <dgm:spPr/>
      <dgm:t>
        <a:bodyPr/>
        <a:lstStyle/>
        <a:p>
          <a:endParaRPr lang="it-IT"/>
        </a:p>
      </dgm:t>
    </dgm:pt>
    <dgm:pt modelId="{AA64EC2D-3D44-4C12-9DF5-5CFE4B0A0634}" type="pres">
      <dgm:prSet presAssocID="{91959AF2-EBD9-45D0-8FF6-143962487BD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88762DF-ABA9-4560-B2DA-CBD246BFD218}" type="pres">
      <dgm:prSet presAssocID="{BE1A0266-20AB-4F73-A21A-07C3418094F2}" presName="parTrans" presStyleLbl="sibTrans2D1" presStyleIdx="1" presStyleCnt="5"/>
      <dgm:spPr/>
      <dgm:t>
        <a:bodyPr/>
        <a:lstStyle/>
        <a:p>
          <a:endParaRPr lang="it-IT"/>
        </a:p>
      </dgm:t>
    </dgm:pt>
    <dgm:pt modelId="{C5E46182-4576-4B73-A4AB-E23492BFD482}" type="pres">
      <dgm:prSet presAssocID="{BE1A0266-20AB-4F73-A21A-07C3418094F2}" presName="connectorText" presStyleLbl="sibTrans2D1" presStyleIdx="1" presStyleCnt="5"/>
      <dgm:spPr/>
      <dgm:t>
        <a:bodyPr/>
        <a:lstStyle/>
        <a:p>
          <a:endParaRPr lang="it-IT"/>
        </a:p>
      </dgm:t>
    </dgm:pt>
    <dgm:pt modelId="{7D2B1598-2E75-4EEA-AF7B-87B1C9C32130}" type="pres">
      <dgm:prSet presAssocID="{D44DAA7B-E2FA-4A4F-B4F2-FA3BA27515B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9829426-453E-4573-99FB-AC437EA5413B}" type="pres">
      <dgm:prSet presAssocID="{6628569A-2DA7-46D0-8036-5458A3D0AC96}" presName="parTrans" presStyleLbl="sibTrans2D1" presStyleIdx="2" presStyleCnt="5"/>
      <dgm:spPr/>
      <dgm:t>
        <a:bodyPr/>
        <a:lstStyle/>
        <a:p>
          <a:endParaRPr lang="it-IT"/>
        </a:p>
      </dgm:t>
    </dgm:pt>
    <dgm:pt modelId="{4E279131-EEB1-4F2C-847F-8233051665E4}" type="pres">
      <dgm:prSet presAssocID="{6628569A-2DA7-46D0-8036-5458A3D0AC96}" presName="connectorText" presStyleLbl="sibTrans2D1" presStyleIdx="2" presStyleCnt="5"/>
      <dgm:spPr/>
      <dgm:t>
        <a:bodyPr/>
        <a:lstStyle/>
        <a:p>
          <a:endParaRPr lang="it-IT"/>
        </a:p>
      </dgm:t>
    </dgm:pt>
    <dgm:pt modelId="{739412D4-3266-473F-9451-926AC716F9BA}" type="pres">
      <dgm:prSet presAssocID="{20236088-E5DB-4833-9877-9DCA061E600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D7D2B39-2267-4537-AE3F-BDEC44EEE4D6}" type="pres">
      <dgm:prSet presAssocID="{97E03014-B85E-4609-A873-B2F896FF7CB9}" presName="parTrans" presStyleLbl="sibTrans2D1" presStyleIdx="3" presStyleCnt="5"/>
      <dgm:spPr/>
      <dgm:t>
        <a:bodyPr/>
        <a:lstStyle/>
        <a:p>
          <a:endParaRPr lang="it-IT"/>
        </a:p>
      </dgm:t>
    </dgm:pt>
    <dgm:pt modelId="{679696E3-CE09-454D-9A16-B58072D8099E}" type="pres">
      <dgm:prSet presAssocID="{97E03014-B85E-4609-A873-B2F896FF7CB9}" presName="connectorText" presStyleLbl="sibTrans2D1" presStyleIdx="3" presStyleCnt="5"/>
      <dgm:spPr/>
      <dgm:t>
        <a:bodyPr/>
        <a:lstStyle/>
        <a:p>
          <a:endParaRPr lang="it-IT"/>
        </a:p>
      </dgm:t>
    </dgm:pt>
    <dgm:pt modelId="{8D6BD298-F8AA-4ECF-9458-3B2316728DFF}" type="pres">
      <dgm:prSet presAssocID="{F6953706-4DD0-478F-8FE1-439DD65927E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2721351-204D-4151-8475-6F56BE440474}" type="pres">
      <dgm:prSet presAssocID="{D19DAE7A-9D20-474E-B60E-D81EDCBCB2FD}" presName="parTrans" presStyleLbl="sibTrans2D1" presStyleIdx="4" presStyleCnt="5"/>
      <dgm:spPr/>
      <dgm:t>
        <a:bodyPr/>
        <a:lstStyle/>
        <a:p>
          <a:endParaRPr lang="it-IT"/>
        </a:p>
      </dgm:t>
    </dgm:pt>
    <dgm:pt modelId="{1AF007BF-B24E-4B79-8039-152A558D798C}" type="pres">
      <dgm:prSet presAssocID="{D19DAE7A-9D20-474E-B60E-D81EDCBCB2FD}" presName="connectorText" presStyleLbl="sibTrans2D1" presStyleIdx="4" presStyleCnt="5"/>
      <dgm:spPr/>
      <dgm:t>
        <a:bodyPr/>
        <a:lstStyle/>
        <a:p>
          <a:endParaRPr lang="it-IT"/>
        </a:p>
      </dgm:t>
    </dgm:pt>
    <dgm:pt modelId="{C841530B-F5F6-48C0-8F44-C7057D08422A}" type="pres">
      <dgm:prSet presAssocID="{D196C550-268D-4837-A297-9ACEF68398C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39719A4F-1344-4EB6-977B-3FFDB689C3F3}" srcId="{38FF5F58-5A6B-4BDD-876C-C82560EE6770}" destId="{91959AF2-EBD9-45D0-8FF6-143962487BD2}" srcOrd="0" destOrd="0" parTransId="{8A792141-E805-4926-82A4-C555BA45AABF}" sibTransId="{EE3C62F7-B685-415A-B0E3-23B457FF54E0}"/>
    <dgm:cxn modelId="{1503E648-9FEA-4902-89FB-66221765E0B3}" type="presOf" srcId="{6628569A-2DA7-46D0-8036-5458A3D0AC96}" destId="{A9829426-453E-4573-99FB-AC437EA5413B}" srcOrd="0" destOrd="0" presId="urn:microsoft.com/office/officeart/2005/8/layout/radial5"/>
    <dgm:cxn modelId="{FC8F4DFE-61DA-4E35-9A1A-399FB2D39BAC}" type="presOf" srcId="{433ABF36-E836-46A5-9650-15AD7FEA9652}" destId="{F33D0C7E-EC3D-4CA2-A848-933D70CE3A37}" srcOrd="0" destOrd="0" presId="urn:microsoft.com/office/officeart/2005/8/layout/radial5"/>
    <dgm:cxn modelId="{AA07D8B6-1CE3-4E75-B22F-AF9ABE332379}" type="presOf" srcId="{D19DAE7A-9D20-474E-B60E-D81EDCBCB2FD}" destId="{82721351-204D-4151-8475-6F56BE440474}" srcOrd="0" destOrd="0" presId="urn:microsoft.com/office/officeart/2005/8/layout/radial5"/>
    <dgm:cxn modelId="{8C91F0D3-C778-4216-93D5-E2EDAAB3EB75}" type="presOf" srcId="{BE1A0266-20AB-4F73-A21A-07C3418094F2}" destId="{C5E46182-4576-4B73-A4AB-E23492BFD482}" srcOrd="1" destOrd="0" presId="urn:microsoft.com/office/officeart/2005/8/layout/radial5"/>
    <dgm:cxn modelId="{C771AD6C-4B8C-4A53-84AF-D8F662D5A740}" type="presOf" srcId="{97E03014-B85E-4609-A873-B2F896FF7CB9}" destId="{5D7D2B39-2267-4537-AE3F-BDEC44EEE4D6}" srcOrd="0" destOrd="0" presId="urn:microsoft.com/office/officeart/2005/8/layout/radial5"/>
    <dgm:cxn modelId="{11F39FC1-0829-42A5-9D77-7EB798CD0517}" type="presOf" srcId="{D196C550-268D-4837-A297-9ACEF68398C3}" destId="{C841530B-F5F6-48C0-8F44-C7057D08422A}" srcOrd="0" destOrd="0" presId="urn:microsoft.com/office/officeart/2005/8/layout/radial5"/>
    <dgm:cxn modelId="{C573D78F-3ED0-4433-993C-0A99D570FE8C}" type="presOf" srcId="{20236088-E5DB-4833-9877-9DCA061E6006}" destId="{739412D4-3266-473F-9451-926AC716F9BA}" srcOrd="0" destOrd="0" presId="urn:microsoft.com/office/officeart/2005/8/layout/radial5"/>
    <dgm:cxn modelId="{177DE3DD-F145-45A3-ADAE-BD427CA5C83F}" srcId="{38FF5F58-5A6B-4BDD-876C-C82560EE6770}" destId="{D196C550-268D-4837-A297-9ACEF68398C3}" srcOrd="4" destOrd="0" parTransId="{D19DAE7A-9D20-474E-B60E-D81EDCBCB2FD}" sibTransId="{2BEC3E0E-9BBF-4C09-B8AC-DF8346FA377B}"/>
    <dgm:cxn modelId="{01AB2324-85A4-4543-BF6B-5E0F09D2D629}" type="presOf" srcId="{8A792141-E805-4926-82A4-C555BA45AABF}" destId="{CFA4510F-3E47-428F-9589-3278294816E8}" srcOrd="1" destOrd="0" presId="urn:microsoft.com/office/officeart/2005/8/layout/radial5"/>
    <dgm:cxn modelId="{EB56BDB4-8A66-44EE-A91F-EA06AA8F2F69}" srcId="{38FF5F58-5A6B-4BDD-876C-C82560EE6770}" destId="{20236088-E5DB-4833-9877-9DCA061E6006}" srcOrd="2" destOrd="0" parTransId="{6628569A-2DA7-46D0-8036-5458A3D0AC96}" sibTransId="{8E85E129-547D-43A5-AC2C-93783B258B2B}"/>
    <dgm:cxn modelId="{0791EBA0-D8CA-429E-B304-D920DB51D9BC}" type="presOf" srcId="{BE1A0266-20AB-4F73-A21A-07C3418094F2}" destId="{F88762DF-ABA9-4560-B2DA-CBD246BFD218}" srcOrd="0" destOrd="0" presId="urn:microsoft.com/office/officeart/2005/8/layout/radial5"/>
    <dgm:cxn modelId="{2CFFCA0E-FADC-49DC-B191-12038A245153}" type="presOf" srcId="{97E03014-B85E-4609-A873-B2F896FF7CB9}" destId="{679696E3-CE09-454D-9A16-B58072D8099E}" srcOrd="1" destOrd="0" presId="urn:microsoft.com/office/officeart/2005/8/layout/radial5"/>
    <dgm:cxn modelId="{52B3A491-F6A6-4F00-B5F3-C1480BB62260}" srcId="{433ABF36-E836-46A5-9650-15AD7FEA9652}" destId="{38FF5F58-5A6B-4BDD-876C-C82560EE6770}" srcOrd="0" destOrd="0" parTransId="{736205F3-AC9E-4606-B79F-AD8939927AAD}" sibTransId="{8C87D9A7-5C86-4BF8-96EE-403ADF003416}"/>
    <dgm:cxn modelId="{84D651CF-A6D9-45FD-94AF-7EBB18803F2B}" type="presOf" srcId="{D44DAA7B-E2FA-4A4F-B4F2-FA3BA27515B0}" destId="{7D2B1598-2E75-4EEA-AF7B-87B1C9C32130}" srcOrd="0" destOrd="0" presId="urn:microsoft.com/office/officeart/2005/8/layout/radial5"/>
    <dgm:cxn modelId="{785F11CF-1BE7-4F46-A0CD-91A1552D1BF8}" type="presOf" srcId="{F6953706-4DD0-478F-8FE1-439DD65927E2}" destId="{8D6BD298-F8AA-4ECF-9458-3B2316728DFF}" srcOrd="0" destOrd="0" presId="urn:microsoft.com/office/officeart/2005/8/layout/radial5"/>
    <dgm:cxn modelId="{1AADA531-E71C-4DB9-B865-E718D1F18F7F}" srcId="{38FF5F58-5A6B-4BDD-876C-C82560EE6770}" destId="{F6953706-4DD0-478F-8FE1-439DD65927E2}" srcOrd="3" destOrd="0" parTransId="{97E03014-B85E-4609-A873-B2F896FF7CB9}" sibTransId="{F6809D65-5BA7-49F5-8762-2EA35EDF3E7E}"/>
    <dgm:cxn modelId="{6F2D917B-CE80-4F0B-85B5-31259EB29E47}" type="presOf" srcId="{38FF5F58-5A6B-4BDD-876C-C82560EE6770}" destId="{2476E1AD-295B-47B1-8810-D40321E17B2D}" srcOrd="0" destOrd="0" presId="urn:microsoft.com/office/officeart/2005/8/layout/radial5"/>
    <dgm:cxn modelId="{7C65FC60-0D7D-4451-A408-48936001DC34}" srcId="{38FF5F58-5A6B-4BDD-876C-C82560EE6770}" destId="{D44DAA7B-E2FA-4A4F-B4F2-FA3BA27515B0}" srcOrd="1" destOrd="0" parTransId="{BE1A0266-20AB-4F73-A21A-07C3418094F2}" sibTransId="{35280E87-0F64-4071-83CE-60CDC52319AF}"/>
    <dgm:cxn modelId="{B3E4365B-D480-4B74-AAB8-F55B3A613320}" type="presOf" srcId="{8A792141-E805-4926-82A4-C555BA45AABF}" destId="{699FC86F-1D84-47C8-91C2-33EE19620CD0}" srcOrd="0" destOrd="0" presId="urn:microsoft.com/office/officeart/2005/8/layout/radial5"/>
    <dgm:cxn modelId="{FFAB731E-AB94-43BA-A861-6211E537CB39}" type="presOf" srcId="{D19DAE7A-9D20-474E-B60E-D81EDCBCB2FD}" destId="{1AF007BF-B24E-4B79-8039-152A558D798C}" srcOrd="1" destOrd="0" presId="urn:microsoft.com/office/officeart/2005/8/layout/radial5"/>
    <dgm:cxn modelId="{F7C60BF5-023F-4AF3-8A4C-34AAAF9116F2}" type="presOf" srcId="{6628569A-2DA7-46D0-8036-5458A3D0AC96}" destId="{4E279131-EEB1-4F2C-847F-8233051665E4}" srcOrd="1" destOrd="0" presId="urn:microsoft.com/office/officeart/2005/8/layout/radial5"/>
    <dgm:cxn modelId="{249DADBD-2103-4835-B55B-34BBA4060DFA}" type="presOf" srcId="{91959AF2-EBD9-45D0-8FF6-143962487BD2}" destId="{AA64EC2D-3D44-4C12-9DF5-5CFE4B0A0634}" srcOrd="0" destOrd="0" presId="urn:microsoft.com/office/officeart/2005/8/layout/radial5"/>
    <dgm:cxn modelId="{9E58F49D-F32C-4704-AAEA-5FE9A013D215}" type="presParOf" srcId="{F33D0C7E-EC3D-4CA2-A848-933D70CE3A37}" destId="{2476E1AD-295B-47B1-8810-D40321E17B2D}" srcOrd="0" destOrd="0" presId="urn:microsoft.com/office/officeart/2005/8/layout/radial5"/>
    <dgm:cxn modelId="{408E197C-6F50-4279-B0C4-E832A59E12F4}" type="presParOf" srcId="{F33D0C7E-EC3D-4CA2-A848-933D70CE3A37}" destId="{699FC86F-1D84-47C8-91C2-33EE19620CD0}" srcOrd="1" destOrd="0" presId="urn:microsoft.com/office/officeart/2005/8/layout/radial5"/>
    <dgm:cxn modelId="{6EE68148-0CE6-4560-9228-1EAD78FA52AA}" type="presParOf" srcId="{699FC86F-1D84-47C8-91C2-33EE19620CD0}" destId="{CFA4510F-3E47-428F-9589-3278294816E8}" srcOrd="0" destOrd="0" presId="urn:microsoft.com/office/officeart/2005/8/layout/radial5"/>
    <dgm:cxn modelId="{EE65C381-D918-425A-9F98-47A09911E337}" type="presParOf" srcId="{F33D0C7E-EC3D-4CA2-A848-933D70CE3A37}" destId="{AA64EC2D-3D44-4C12-9DF5-5CFE4B0A0634}" srcOrd="2" destOrd="0" presId="urn:microsoft.com/office/officeart/2005/8/layout/radial5"/>
    <dgm:cxn modelId="{A62B7B84-FF11-472D-970E-03F1DD039C83}" type="presParOf" srcId="{F33D0C7E-EC3D-4CA2-A848-933D70CE3A37}" destId="{F88762DF-ABA9-4560-B2DA-CBD246BFD218}" srcOrd="3" destOrd="0" presId="urn:microsoft.com/office/officeart/2005/8/layout/radial5"/>
    <dgm:cxn modelId="{29A82396-0264-49A4-85FB-D97FFA7B0459}" type="presParOf" srcId="{F88762DF-ABA9-4560-B2DA-CBD246BFD218}" destId="{C5E46182-4576-4B73-A4AB-E23492BFD482}" srcOrd="0" destOrd="0" presId="urn:microsoft.com/office/officeart/2005/8/layout/radial5"/>
    <dgm:cxn modelId="{90368576-4291-4B02-A4ED-DECC2B322683}" type="presParOf" srcId="{F33D0C7E-EC3D-4CA2-A848-933D70CE3A37}" destId="{7D2B1598-2E75-4EEA-AF7B-87B1C9C32130}" srcOrd="4" destOrd="0" presId="urn:microsoft.com/office/officeart/2005/8/layout/radial5"/>
    <dgm:cxn modelId="{A9D4574A-F2AD-4FB8-81DF-782F86BC0D0A}" type="presParOf" srcId="{F33D0C7E-EC3D-4CA2-A848-933D70CE3A37}" destId="{A9829426-453E-4573-99FB-AC437EA5413B}" srcOrd="5" destOrd="0" presId="urn:microsoft.com/office/officeart/2005/8/layout/radial5"/>
    <dgm:cxn modelId="{957EC2FD-0DE3-420E-AF53-5425E39711B9}" type="presParOf" srcId="{A9829426-453E-4573-99FB-AC437EA5413B}" destId="{4E279131-EEB1-4F2C-847F-8233051665E4}" srcOrd="0" destOrd="0" presId="urn:microsoft.com/office/officeart/2005/8/layout/radial5"/>
    <dgm:cxn modelId="{68109A1C-E27D-4E49-A0F0-06691B387A8F}" type="presParOf" srcId="{F33D0C7E-EC3D-4CA2-A848-933D70CE3A37}" destId="{739412D4-3266-473F-9451-926AC716F9BA}" srcOrd="6" destOrd="0" presId="urn:microsoft.com/office/officeart/2005/8/layout/radial5"/>
    <dgm:cxn modelId="{A1AE4458-BFFC-4918-8774-1575589CCB9B}" type="presParOf" srcId="{F33D0C7E-EC3D-4CA2-A848-933D70CE3A37}" destId="{5D7D2B39-2267-4537-AE3F-BDEC44EEE4D6}" srcOrd="7" destOrd="0" presId="urn:microsoft.com/office/officeart/2005/8/layout/radial5"/>
    <dgm:cxn modelId="{2C5D1459-EAB5-4AEB-8ECE-AE7C35694B64}" type="presParOf" srcId="{5D7D2B39-2267-4537-AE3F-BDEC44EEE4D6}" destId="{679696E3-CE09-454D-9A16-B58072D8099E}" srcOrd="0" destOrd="0" presId="urn:microsoft.com/office/officeart/2005/8/layout/radial5"/>
    <dgm:cxn modelId="{4267D859-5DAC-4947-B0AC-6BFA5638633B}" type="presParOf" srcId="{F33D0C7E-EC3D-4CA2-A848-933D70CE3A37}" destId="{8D6BD298-F8AA-4ECF-9458-3B2316728DFF}" srcOrd="8" destOrd="0" presId="urn:microsoft.com/office/officeart/2005/8/layout/radial5"/>
    <dgm:cxn modelId="{1EC0461C-052A-49C6-BEDB-8A09D28D7C19}" type="presParOf" srcId="{F33D0C7E-EC3D-4CA2-A848-933D70CE3A37}" destId="{82721351-204D-4151-8475-6F56BE440474}" srcOrd="9" destOrd="0" presId="urn:microsoft.com/office/officeart/2005/8/layout/radial5"/>
    <dgm:cxn modelId="{506A9C30-FB38-48F6-B6A7-0325070CB047}" type="presParOf" srcId="{82721351-204D-4151-8475-6F56BE440474}" destId="{1AF007BF-B24E-4B79-8039-152A558D798C}" srcOrd="0" destOrd="0" presId="urn:microsoft.com/office/officeart/2005/8/layout/radial5"/>
    <dgm:cxn modelId="{A2787BCD-2E9D-49CC-B99F-83AF76AC6E78}" type="presParOf" srcId="{F33D0C7E-EC3D-4CA2-A848-933D70CE3A37}" destId="{C841530B-F5F6-48C0-8F44-C7057D08422A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E0E023F-5DB5-406B-B0E4-221EFBC072C0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AEC08027-0831-4359-96F4-91C8DE0674DB}">
      <dgm:prSet phldrT="[Testo]" custT="1"/>
      <dgm:spPr>
        <a:solidFill>
          <a:srgbClr val="3399FF">
            <a:alpha val="50196"/>
          </a:srgbClr>
        </a:solidFill>
        <a:ln w="19050">
          <a:solidFill>
            <a:srgbClr val="0033CC"/>
          </a:solidFill>
        </a:ln>
      </dgm:spPr>
      <dgm:t>
        <a:bodyPr/>
        <a:lstStyle/>
        <a:p>
          <a:r>
            <a:rPr lang="it-IT" sz="4000" dirty="0" smtClean="0">
              <a:solidFill>
                <a:schemeClr val="tx1"/>
              </a:solidFill>
            </a:rPr>
            <a:t>Analisi storiche</a:t>
          </a:r>
          <a:endParaRPr lang="it-IT" sz="4000" dirty="0">
            <a:solidFill>
              <a:schemeClr val="tx1"/>
            </a:solidFill>
          </a:endParaRPr>
        </a:p>
      </dgm:t>
    </dgm:pt>
    <dgm:pt modelId="{CA7C77A7-C4C0-4D0C-BDF2-2D98D5DDB0D4}" type="parTrans" cxnId="{D30FA124-0764-41D5-9ED4-5E60C6E8F453}">
      <dgm:prSet/>
      <dgm:spPr/>
      <dgm:t>
        <a:bodyPr/>
        <a:lstStyle/>
        <a:p>
          <a:endParaRPr lang="it-IT" sz="1050"/>
        </a:p>
      </dgm:t>
    </dgm:pt>
    <dgm:pt modelId="{01E6C3D0-5F4C-4883-851F-B20A609F677D}" type="sibTrans" cxnId="{D30FA124-0764-41D5-9ED4-5E60C6E8F453}">
      <dgm:prSet/>
      <dgm:spPr/>
      <dgm:t>
        <a:bodyPr/>
        <a:lstStyle/>
        <a:p>
          <a:endParaRPr lang="it-IT" sz="1050"/>
        </a:p>
      </dgm:t>
    </dgm:pt>
    <dgm:pt modelId="{42FBA803-F8B5-42D7-95DF-4F57DD01D342}">
      <dgm:prSet phldrT="[Testo]" custT="1"/>
      <dgm:spPr>
        <a:solidFill>
          <a:srgbClr val="FFFF00">
            <a:alpha val="50196"/>
          </a:srgbClr>
        </a:solidFill>
        <a:ln w="19050">
          <a:solidFill>
            <a:srgbClr val="FFC000"/>
          </a:solidFill>
        </a:ln>
      </dgm:spPr>
      <dgm:t>
        <a:bodyPr/>
        <a:lstStyle/>
        <a:p>
          <a:r>
            <a:rPr lang="it-IT" sz="4000" dirty="0" smtClean="0">
              <a:solidFill>
                <a:schemeClr val="tx1"/>
              </a:solidFill>
            </a:rPr>
            <a:t>Analisi prospettiche</a:t>
          </a:r>
          <a:endParaRPr lang="it-IT" sz="4000" dirty="0">
            <a:solidFill>
              <a:schemeClr val="tx1"/>
            </a:solidFill>
          </a:endParaRPr>
        </a:p>
      </dgm:t>
    </dgm:pt>
    <dgm:pt modelId="{F0FEDC17-73D3-4539-8643-C57AD23D398A}" type="parTrans" cxnId="{C156F012-1080-4DFF-AF5E-17A25BCE1EF6}">
      <dgm:prSet/>
      <dgm:spPr/>
      <dgm:t>
        <a:bodyPr/>
        <a:lstStyle/>
        <a:p>
          <a:endParaRPr lang="it-IT" sz="1050"/>
        </a:p>
      </dgm:t>
    </dgm:pt>
    <dgm:pt modelId="{75D4EE54-040F-41DA-8DB6-574F38EE6B66}" type="sibTrans" cxnId="{C156F012-1080-4DFF-AF5E-17A25BCE1EF6}">
      <dgm:prSet/>
      <dgm:spPr/>
      <dgm:t>
        <a:bodyPr/>
        <a:lstStyle/>
        <a:p>
          <a:endParaRPr lang="it-IT" sz="1050"/>
        </a:p>
      </dgm:t>
    </dgm:pt>
    <dgm:pt modelId="{1F4F0E3E-E02A-4B1F-808C-5DF65EF9AC1E}">
      <dgm:prSet phldrT="[Testo]" custT="1"/>
      <dgm:spPr>
        <a:solidFill>
          <a:srgbClr val="FFFF00">
            <a:alpha val="20000"/>
          </a:srgbClr>
        </a:solidFill>
        <a:ln>
          <a:noFill/>
        </a:ln>
      </dgm:spPr>
      <dgm:t>
        <a:bodyPr/>
        <a:lstStyle/>
        <a:p>
          <a:r>
            <a:rPr lang="it-IT" sz="3200" dirty="0" smtClean="0"/>
            <a:t>Futuro</a:t>
          </a:r>
          <a:endParaRPr lang="it-IT" sz="3200" dirty="0"/>
        </a:p>
      </dgm:t>
    </dgm:pt>
    <dgm:pt modelId="{6D744CEF-6490-4F98-9F2C-8022F853702C}" type="parTrans" cxnId="{453EF312-B9FA-4CA3-8AAA-DE6F8126E5D9}">
      <dgm:prSet/>
      <dgm:spPr/>
      <dgm:t>
        <a:bodyPr/>
        <a:lstStyle/>
        <a:p>
          <a:endParaRPr lang="it-IT" sz="1050"/>
        </a:p>
      </dgm:t>
    </dgm:pt>
    <dgm:pt modelId="{D00FF398-183D-4C76-9614-9B6DB50D3C55}" type="sibTrans" cxnId="{453EF312-B9FA-4CA3-8AAA-DE6F8126E5D9}">
      <dgm:prSet/>
      <dgm:spPr/>
      <dgm:t>
        <a:bodyPr/>
        <a:lstStyle/>
        <a:p>
          <a:endParaRPr lang="it-IT" sz="1050"/>
        </a:p>
      </dgm:t>
    </dgm:pt>
    <dgm:pt modelId="{6C279784-5F54-4562-B1F7-DA2445673031}">
      <dgm:prSet phldrT="[Testo]" custT="1"/>
      <dgm:spPr>
        <a:solidFill>
          <a:srgbClr val="3399FF">
            <a:alpha val="20000"/>
          </a:srgbClr>
        </a:solidFill>
        <a:ln>
          <a:noFill/>
        </a:ln>
      </dgm:spPr>
      <dgm:t>
        <a:bodyPr/>
        <a:lstStyle/>
        <a:p>
          <a:r>
            <a:rPr lang="it-IT" sz="3200" dirty="0" smtClean="0"/>
            <a:t>Passato</a:t>
          </a:r>
          <a:endParaRPr lang="it-IT" sz="3200" dirty="0"/>
        </a:p>
      </dgm:t>
    </dgm:pt>
    <dgm:pt modelId="{3D438CD2-8B3A-4A19-923F-FAA7BE1B63A5}" type="parTrans" cxnId="{B51DC978-8586-40BE-B708-54FB7B4DD878}">
      <dgm:prSet/>
      <dgm:spPr/>
      <dgm:t>
        <a:bodyPr/>
        <a:lstStyle/>
        <a:p>
          <a:endParaRPr lang="it-IT" sz="1050"/>
        </a:p>
      </dgm:t>
    </dgm:pt>
    <dgm:pt modelId="{F380C06F-D54A-4AB8-B2B1-E17C66A4E43F}" type="sibTrans" cxnId="{B51DC978-8586-40BE-B708-54FB7B4DD878}">
      <dgm:prSet/>
      <dgm:spPr/>
      <dgm:t>
        <a:bodyPr/>
        <a:lstStyle/>
        <a:p>
          <a:endParaRPr lang="it-IT" sz="1050"/>
        </a:p>
      </dgm:t>
    </dgm:pt>
    <dgm:pt modelId="{729F731C-A7C0-4510-8EE3-D9D22034AB10}">
      <dgm:prSet phldrT="[Testo]" custT="1"/>
      <dgm:spPr>
        <a:solidFill>
          <a:srgbClr val="3399FF">
            <a:alpha val="20000"/>
          </a:srgbClr>
        </a:solidFill>
        <a:ln>
          <a:noFill/>
        </a:ln>
      </dgm:spPr>
      <dgm:t>
        <a:bodyPr/>
        <a:lstStyle/>
        <a:p>
          <a:r>
            <a:rPr lang="it-IT" sz="3200" dirty="0" smtClean="0"/>
            <a:t>Dati certi</a:t>
          </a:r>
          <a:endParaRPr lang="it-IT" sz="3200" dirty="0"/>
        </a:p>
      </dgm:t>
    </dgm:pt>
    <dgm:pt modelId="{59B4F74D-0609-4F36-814C-6EDCAD4B3BA3}" type="parTrans" cxnId="{E502257F-76F9-486F-BD25-21CD9B4F966E}">
      <dgm:prSet/>
      <dgm:spPr/>
      <dgm:t>
        <a:bodyPr/>
        <a:lstStyle/>
        <a:p>
          <a:endParaRPr lang="it-IT" sz="1100"/>
        </a:p>
      </dgm:t>
    </dgm:pt>
    <dgm:pt modelId="{50A8A332-5C7A-4A02-A682-FB5BB5556563}" type="sibTrans" cxnId="{E502257F-76F9-486F-BD25-21CD9B4F966E}">
      <dgm:prSet/>
      <dgm:spPr/>
      <dgm:t>
        <a:bodyPr/>
        <a:lstStyle/>
        <a:p>
          <a:endParaRPr lang="it-IT" sz="1100"/>
        </a:p>
      </dgm:t>
    </dgm:pt>
    <dgm:pt modelId="{1781AFB5-CFA5-4217-8E74-CFC6059CFEF8}">
      <dgm:prSet phldrT="[Testo]" custT="1"/>
      <dgm:spPr>
        <a:solidFill>
          <a:srgbClr val="FFFF00">
            <a:alpha val="20000"/>
          </a:srgbClr>
        </a:solidFill>
        <a:ln>
          <a:noFill/>
        </a:ln>
      </dgm:spPr>
      <dgm:t>
        <a:bodyPr/>
        <a:lstStyle/>
        <a:p>
          <a:r>
            <a:rPr lang="it-IT" sz="3200" dirty="0" smtClean="0"/>
            <a:t>Previsioni</a:t>
          </a:r>
          <a:endParaRPr lang="it-IT" sz="3200" dirty="0"/>
        </a:p>
      </dgm:t>
    </dgm:pt>
    <dgm:pt modelId="{2C8BFFBE-62DD-420B-9684-CCA1ECC1BB2F}" type="parTrans" cxnId="{D268E778-0809-4640-B4C4-6B8D4A8C40B5}">
      <dgm:prSet/>
      <dgm:spPr/>
      <dgm:t>
        <a:bodyPr/>
        <a:lstStyle/>
        <a:p>
          <a:endParaRPr lang="it-IT" sz="1100"/>
        </a:p>
      </dgm:t>
    </dgm:pt>
    <dgm:pt modelId="{51ABA6D7-B7E8-4FA2-AC27-70B18966D2B5}" type="sibTrans" cxnId="{D268E778-0809-4640-B4C4-6B8D4A8C40B5}">
      <dgm:prSet/>
      <dgm:spPr/>
      <dgm:t>
        <a:bodyPr/>
        <a:lstStyle/>
        <a:p>
          <a:endParaRPr lang="it-IT" sz="1100"/>
        </a:p>
      </dgm:t>
    </dgm:pt>
    <dgm:pt modelId="{07A839DB-0E46-41D2-AFA0-0F54BCB51B2E}">
      <dgm:prSet phldrT="[Testo]" custT="1"/>
      <dgm:spPr>
        <a:solidFill>
          <a:srgbClr val="3399FF">
            <a:alpha val="20000"/>
          </a:srgbClr>
        </a:solidFill>
        <a:ln>
          <a:noFill/>
        </a:ln>
      </dgm:spPr>
      <dgm:t>
        <a:bodyPr/>
        <a:lstStyle/>
        <a:p>
          <a:endParaRPr lang="it-IT" sz="1600" dirty="0"/>
        </a:p>
      </dgm:t>
    </dgm:pt>
    <dgm:pt modelId="{EFEA688F-2E39-4D1D-AE6D-08615409A050}" type="parTrans" cxnId="{D6A9441F-FE25-4DF7-86DB-8390D91F9537}">
      <dgm:prSet/>
      <dgm:spPr/>
    </dgm:pt>
    <dgm:pt modelId="{6841AA7E-D196-49A5-A5E6-D2B56FC93847}" type="sibTrans" cxnId="{D6A9441F-FE25-4DF7-86DB-8390D91F9537}">
      <dgm:prSet/>
      <dgm:spPr/>
    </dgm:pt>
    <dgm:pt modelId="{37E40C47-A4BC-4431-A7D1-AF77D21611B1}">
      <dgm:prSet phldrT="[Testo]" custT="1"/>
      <dgm:spPr>
        <a:solidFill>
          <a:srgbClr val="FFFF00">
            <a:alpha val="20000"/>
          </a:srgbClr>
        </a:solidFill>
        <a:ln>
          <a:noFill/>
        </a:ln>
      </dgm:spPr>
      <dgm:t>
        <a:bodyPr/>
        <a:lstStyle/>
        <a:p>
          <a:endParaRPr lang="it-IT" sz="1600" dirty="0"/>
        </a:p>
      </dgm:t>
    </dgm:pt>
    <dgm:pt modelId="{1E14541F-6A05-44C2-B7F6-B775937E6337}" type="parTrans" cxnId="{6BB55C53-582A-42C8-8446-1DF7E0A928EA}">
      <dgm:prSet/>
      <dgm:spPr/>
    </dgm:pt>
    <dgm:pt modelId="{B08E88AC-D682-4AAA-8D3F-A6B42EC67518}" type="sibTrans" cxnId="{6BB55C53-582A-42C8-8446-1DF7E0A928EA}">
      <dgm:prSet/>
      <dgm:spPr/>
    </dgm:pt>
    <dgm:pt modelId="{BBAAAEB6-5145-46A8-B886-B131D5255E92}" type="pres">
      <dgm:prSet presAssocID="{3E0E023F-5DB5-406B-B0E4-221EFBC072C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C5160C65-48D7-424E-8FFE-C878616DCE49}" type="pres">
      <dgm:prSet presAssocID="{AEC08027-0831-4359-96F4-91C8DE0674DB}" presName="linNode" presStyleCnt="0"/>
      <dgm:spPr/>
    </dgm:pt>
    <dgm:pt modelId="{C60EF632-5A30-45AF-909C-C8E898949FF5}" type="pres">
      <dgm:prSet presAssocID="{AEC08027-0831-4359-96F4-91C8DE0674DB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5B7F8FC-90D3-48F0-8F11-2C13EFA87D2D}" type="pres">
      <dgm:prSet presAssocID="{AEC08027-0831-4359-96F4-91C8DE0674DB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806EA84-EE64-4F42-8D3E-C424213A9A14}" type="pres">
      <dgm:prSet presAssocID="{01E6C3D0-5F4C-4883-851F-B20A609F677D}" presName="spacing" presStyleCnt="0"/>
      <dgm:spPr/>
    </dgm:pt>
    <dgm:pt modelId="{A2A9D9EE-94A2-435B-B57F-3053ED1D51E4}" type="pres">
      <dgm:prSet presAssocID="{42FBA803-F8B5-42D7-95DF-4F57DD01D342}" presName="linNode" presStyleCnt="0"/>
      <dgm:spPr/>
    </dgm:pt>
    <dgm:pt modelId="{C0DFF69D-3F25-401B-8CCB-BB92CCA28FC5}" type="pres">
      <dgm:prSet presAssocID="{42FBA803-F8B5-42D7-95DF-4F57DD01D342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4EB5396-6136-489C-990D-6CD5AF6FE365}" type="pres">
      <dgm:prSet presAssocID="{42FBA803-F8B5-42D7-95DF-4F57DD01D342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453EF312-B9FA-4CA3-8AAA-DE6F8126E5D9}" srcId="{42FBA803-F8B5-42D7-95DF-4F57DD01D342}" destId="{1F4F0E3E-E02A-4B1F-808C-5DF65EF9AC1E}" srcOrd="1" destOrd="0" parTransId="{6D744CEF-6490-4F98-9F2C-8022F853702C}" sibTransId="{D00FF398-183D-4C76-9614-9B6DB50D3C55}"/>
    <dgm:cxn modelId="{2A7CB82C-A476-4951-A311-7073AECF3248}" type="presOf" srcId="{729F731C-A7C0-4510-8EE3-D9D22034AB10}" destId="{55B7F8FC-90D3-48F0-8F11-2C13EFA87D2D}" srcOrd="0" destOrd="2" presId="urn:microsoft.com/office/officeart/2005/8/layout/vList6"/>
    <dgm:cxn modelId="{6639DB87-10BA-4253-A5F4-9AF8483C45B8}" type="presOf" srcId="{1F4F0E3E-E02A-4B1F-808C-5DF65EF9AC1E}" destId="{24EB5396-6136-489C-990D-6CD5AF6FE365}" srcOrd="0" destOrd="1" presId="urn:microsoft.com/office/officeart/2005/8/layout/vList6"/>
    <dgm:cxn modelId="{C156F012-1080-4DFF-AF5E-17A25BCE1EF6}" srcId="{3E0E023F-5DB5-406B-B0E4-221EFBC072C0}" destId="{42FBA803-F8B5-42D7-95DF-4F57DD01D342}" srcOrd="1" destOrd="0" parTransId="{F0FEDC17-73D3-4539-8643-C57AD23D398A}" sibTransId="{75D4EE54-040F-41DA-8DB6-574F38EE6B66}"/>
    <dgm:cxn modelId="{0EC234E7-D54F-45B5-8FF8-75F466900A6E}" type="presOf" srcId="{37E40C47-A4BC-4431-A7D1-AF77D21611B1}" destId="{24EB5396-6136-489C-990D-6CD5AF6FE365}" srcOrd="0" destOrd="0" presId="urn:microsoft.com/office/officeart/2005/8/layout/vList6"/>
    <dgm:cxn modelId="{B51DC978-8586-40BE-B708-54FB7B4DD878}" srcId="{AEC08027-0831-4359-96F4-91C8DE0674DB}" destId="{6C279784-5F54-4562-B1F7-DA2445673031}" srcOrd="1" destOrd="0" parTransId="{3D438CD2-8B3A-4A19-923F-FAA7BE1B63A5}" sibTransId="{F380C06F-D54A-4AB8-B2B1-E17C66A4E43F}"/>
    <dgm:cxn modelId="{D6A9441F-FE25-4DF7-86DB-8390D91F9537}" srcId="{AEC08027-0831-4359-96F4-91C8DE0674DB}" destId="{07A839DB-0E46-41D2-AFA0-0F54BCB51B2E}" srcOrd="0" destOrd="0" parTransId="{EFEA688F-2E39-4D1D-AE6D-08615409A050}" sibTransId="{6841AA7E-D196-49A5-A5E6-D2B56FC93847}"/>
    <dgm:cxn modelId="{750C781E-A39C-4131-9E4C-0F37E2E32668}" type="presOf" srcId="{42FBA803-F8B5-42D7-95DF-4F57DD01D342}" destId="{C0DFF69D-3F25-401B-8CCB-BB92CCA28FC5}" srcOrd="0" destOrd="0" presId="urn:microsoft.com/office/officeart/2005/8/layout/vList6"/>
    <dgm:cxn modelId="{D30FA124-0764-41D5-9ED4-5E60C6E8F453}" srcId="{3E0E023F-5DB5-406B-B0E4-221EFBC072C0}" destId="{AEC08027-0831-4359-96F4-91C8DE0674DB}" srcOrd="0" destOrd="0" parTransId="{CA7C77A7-C4C0-4D0C-BDF2-2D98D5DDB0D4}" sibTransId="{01E6C3D0-5F4C-4883-851F-B20A609F677D}"/>
    <dgm:cxn modelId="{7616D38D-637F-4F98-96E8-C51AE6F30A1B}" type="presOf" srcId="{3E0E023F-5DB5-406B-B0E4-221EFBC072C0}" destId="{BBAAAEB6-5145-46A8-B886-B131D5255E92}" srcOrd="0" destOrd="0" presId="urn:microsoft.com/office/officeart/2005/8/layout/vList6"/>
    <dgm:cxn modelId="{6BB55C53-582A-42C8-8446-1DF7E0A928EA}" srcId="{42FBA803-F8B5-42D7-95DF-4F57DD01D342}" destId="{37E40C47-A4BC-4431-A7D1-AF77D21611B1}" srcOrd="0" destOrd="0" parTransId="{1E14541F-6A05-44C2-B7F6-B775937E6337}" sibTransId="{B08E88AC-D682-4AAA-8D3F-A6B42EC67518}"/>
    <dgm:cxn modelId="{D268E778-0809-4640-B4C4-6B8D4A8C40B5}" srcId="{42FBA803-F8B5-42D7-95DF-4F57DD01D342}" destId="{1781AFB5-CFA5-4217-8E74-CFC6059CFEF8}" srcOrd="2" destOrd="0" parTransId="{2C8BFFBE-62DD-420B-9684-CCA1ECC1BB2F}" sibTransId="{51ABA6D7-B7E8-4FA2-AC27-70B18966D2B5}"/>
    <dgm:cxn modelId="{B18E232D-A934-4489-B49D-B806B1FF3F70}" type="presOf" srcId="{6C279784-5F54-4562-B1F7-DA2445673031}" destId="{55B7F8FC-90D3-48F0-8F11-2C13EFA87D2D}" srcOrd="0" destOrd="1" presId="urn:microsoft.com/office/officeart/2005/8/layout/vList6"/>
    <dgm:cxn modelId="{E502257F-76F9-486F-BD25-21CD9B4F966E}" srcId="{AEC08027-0831-4359-96F4-91C8DE0674DB}" destId="{729F731C-A7C0-4510-8EE3-D9D22034AB10}" srcOrd="2" destOrd="0" parTransId="{59B4F74D-0609-4F36-814C-6EDCAD4B3BA3}" sibTransId="{50A8A332-5C7A-4A02-A682-FB5BB5556563}"/>
    <dgm:cxn modelId="{C5CE0C26-0A4E-4DAD-A325-74B9E5FA6432}" type="presOf" srcId="{07A839DB-0E46-41D2-AFA0-0F54BCB51B2E}" destId="{55B7F8FC-90D3-48F0-8F11-2C13EFA87D2D}" srcOrd="0" destOrd="0" presId="urn:microsoft.com/office/officeart/2005/8/layout/vList6"/>
    <dgm:cxn modelId="{DAFBA49F-DA52-45DB-82BA-8055960FCFD4}" type="presOf" srcId="{1781AFB5-CFA5-4217-8E74-CFC6059CFEF8}" destId="{24EB5396-6136-489C-990D-6CD5AF6FE365}" srcOrd="0" destOrd="2" presId="urn:microsoft.com/office/officeart/2005/8/layout/vList6"/>
    <dgm:cxn modelId="{E38105E7-ADEF-4334-B743-C3869DA1EE2A}" type="presOf" srcId="{AEC08027-0831-4359-96F4-91C8DE0674DB}" destId="{C60EF632-5A30-45AF-909C-C8E898949FF5}" srcOrd="0" destOrd="0" presId="urn:microsoft.com/office/officeart/2005/8/layout/vList6"/>
    <dgm:cxn modelId="{4905CD51-395F-4898-9021-B2DA2F746686}" type="presParOf" srcId="{BBAAAEB6-5145-46A8-B886-B131D5255E92}" destId="{C5160C65-48D7-424E-8FFE-C878616DCE49}" srcOrd="0" destOrd="0" presId="urn:microsoft.com/office/officeart/2005/8/layout/vList6"/>
    <dgm:cxn modelId="{D1EA0565-3AE9-4B30-9ACB-A1A0F3ECCC53}" type="presParOf" srcId="{C5160C65-48D7-424E-8FFE-C878616DCE49}" destId="{C60EF632-5A30-45AF-909C-C8E898949FF5}" srcOrd="0" destOrd="0" presId="urn:microsoft.com/office/officeart/2005/8/layout/vList6"/>
    <dgm:cxn modelId="{C3423C1A-1748-4A4E-A0E3-B6E10F3A9E95}" type="presParOf" srcId="{C5160C65-48D7-424E-8FFE-C878616DCE49}" destId="{55B7F8FC-90D3-48F0-8F11-2C13EFA87D2D}" srcOrd="1" destOrd="0" presId="urn:microsoft.com/office/officeart/2005/8/layout/vList6"/>
    <dgm:cxn modelId="{5C04CB16-A6FD-473F-9FB6-FF28EAAA2697}" type="presParOf" srcId="{BBAAAEB6-5145-46A8-B886-B131D5255E92}" destId="{0806EA84-EE64-4F42-8D3E-C424213A9A14}" srcOrd="1" destOrd="0" presId="urn:microsoft.com/office/officeart/2005/8/layout/vList6"/>
    <dgm:cxn modelId="{06882DC9-98CE-446A-8080-87E8D401CBD1}" type="presParOf" srcId="{BBAAAEB6-5145-46A8-B886-B131D5255E92}" destId="{A2A9D9EE-94A2-435B-B57F-3053ED1D51E4}" srcOrd="2" destOrd="0" presId="urn:microsoft.com/office/officeart/2005/8/layout/vList6"/>
    <dgm:cxn modelId="{5931DABE-57C2-4611-91BD-C1055B4EF29C}" type="presParOf" srcId="{A2A9D9EE-94A2-435B-B57F-3053ED1D51E4}" destId="{C0DFF69D-3F25-401B-8CCB-BB92CCA28FC5}" srcOrd="0" destOrd="0" presId="urn:microsoft.com/office/officeart/2005/8/layout/vList6"/>
    <dgm:cxn modelId="{C7518250-1C97-49B7-947C-76D87FBEBBEC}" type="presParOf" srcId="{A2A9D9EE-94A2-435B-B57F-3053ED1D51E4}" destId="{24EB5396-6136-489C-990D-6CD5AF6FE36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B7543C-6619-4C0B-A0CC-32019CE3B829}">
      <dsp:nvSpPr>
        <dsp:cNvPr id="0" name=""/>
        <dsp:cNvSpPr/>
      </dsp:nvSpPr>
      <dsp:spPr>
        <a:xfrm>
          <a:off x="2041701" y="2036683"/>
          <a:ext cx="2489279" cy="2489279"/>
        </a:xfrm>
        <a:prstGeom prst="gear9">
          <a:avLst/>
        </a:prstGeom>
        <a:solidFill>
          <a:srgbClr val="33CC33">
            <a:alpha val="50196"/>
          </a:srgbClr>
        </a:solidFill>
        <a:ln w="19050" cap="flat" cmpd="sng" algn="ctr">
          <a:solidFill>
            <a:srgbClr val="008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>
              <a:solidFill>
                <a:schemeClr val="tx1"/>
              </a:solidFill>
            </a:rPr>
            <a:t>Equilibrio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>
              <a:solidFill>
                <a:schemeClr val="tx1"/>
              </a:solidFill>
            </a:rPr>
            <a:t>patrimoniale</a:t>
          </a:r>
          <a:endParaRPr lang="it-IT" sz="2000" kern="1200" dirty="0">
            <a:solidFill>
              <a:schemeClr val="tx1"/>
            </a:solidFill>
          </a:endParaRPr>
        </a:p>
      </dsp:txBody>
      <dsp:txXfrm>
        <a:off x="2542157" y="2619785"/>
        <a:ext cx="1488367" cy="1279541"/>
      </dsp:txXfrm>
    </dsp:sp>
    <dsp:sp modelId="{3116A210-75AC-4F18-B960-764DF115C0A3}">
      <dsp:nvSpPr>
        <dsp:cNvPr id="0" name=""/>
        <dsp:cNvSpPr/>
      </dsp:nvSpPr>
      <dsp:spPr>
        <a:xfrm>
          <a:off x="593393" y="1448308"/>
          <a:ext cx="1810385" cy="1810385"/>
        </a:xfrm>
        <a:prstGeom prst="gear6">
          <a:avLst/>
        </a:prstGeom>
        <a:solidFill>
          <a:srgbClr val="FF7C80">
            <a:alpha val="50196"/>
          </a:srgbClr>
        </a:solidFill>
        <a:ln w="19050" cap="flat" cmpd="sng" algn="ctr">
          <a:solidFill>
            <a:srgbClr val="FF5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 dirty="0" smtClean="0">
            <a:solidFill>
              <a:schemeClr val="tx1"/>
            </a:solidFill>
          </a:endParaRPr>
        </a:p>
      </dsp:txBody>
      <dsp:txXfrm>
        <a:off x="1049163" y="1906833"/>
        <a:ext cx="898845" cy="893335"/>
      </dsp:txXfrm>
    </dsp:sp>
    <dsp:sp modelId="{8A6F6229-F492-4B61-99C8-C062F8DEC117}">
      <dsp:nvSpPr>
        <dsp:cNvPr id="0" name=""/>
        <dsp:cNvSpPr/>
      </dsp:nvSpPr>
      <dsp:spPr>
        <a:xfrm rot="20700000">
          <a:off x="1607394" y="199327"/>
          <a:ext cx="1773807" cy="1773807"/>
        </a:xfrm>
        <a:prstGeom prst="gear6">
          <a:avLst/>
        </a:prstGeom>
        <a:solidFill>
          <a:srgbClr val="3399FF">
            <a:alpha val="50196"/>
          </a:srgbClr>
        </a:solidFill>
        <a:ln w="1905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 dirty="0" smtClean="0">
            <a:solidFill>
              <a:schemeClr val="tx1"/>
            </a:solidFill>
          </a:endParaRPr>
        </a:p>
      </dsp:txBody>
      <dsp:txXfrm rot="-20700000">
        <a:off x="1996442" y="588375"/>
        <a:ext cx="995711" cy="995711"/>
      </dsp:txXfrm>
    </dsp:sp>
    <dsp:sp modelId="{D7739C9F-F1B1-4CB8-B764-A26933CCCFDC}">
      <dsp:nvSpPr>
        <dsp:cNvPr id="0" name=""/>
        <dsp:cNvSpPr/>
      </dsp:nvSpPr>
      <dsp:spPr>
        <a:xfrm>
          <a:off x="1853946" y="1658974"/>
          <a:ext cx="3186277" cy="3186277"/>
        </a:xfrm>
        <a:prstGeom prst="circularArrow">
          <a:avLst>
            <a:gd name="adj1" fmla="val 4687"/>
            <a:gd name="adj2" fmla="val 299029"/>
            <a:gd name="adj3" fmla="val 2523572"/>
            <a:gd name="adj4" fmla="val 15845412"/>
            <a:gd name="adj5" fmla="val 5469"/>
          </a:avLst>
        </a:prstGeom>
        <a:solidFill>
          <a:srgbClr val="33CC33">
            <a:alpha val="50196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B09ED3-06AE-42D9-B03E-BE5D0666CBE8}">
      <dsp:nvSpPr>
        <dsp:cNvPr id="0" name=""/>
        <dsp:cNvSpPr/>
      </dsp:nvSpPr>
      <dsp:spPr>
        <a:xfrm>
          <a:off x="272777" y="1046315"/>
          <a:ext cx="2315030" cy="231503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FF7C80">
            <a:alpha val="50196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8AD271-3FD4-4C61-8E89-7DBF617454B8}">
      <dsp:nvSpPr>
        <dsp:cNvPr id="0" name=""/>
        <dsp:cNvSpPr/>
      </dsp:nvSpPr>
      <dsp:spPr>
        <a:xfrm>
          <a:off x="1197094" y="-190626"/>
          <a:ext cx="2496068" cy="249606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3399FF">
            <a:alpha val="50196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5D019-B413-47B2-88D5-D01643388019}">
      <dsp:nvSpPr>
        <dsp:cNvPr id="0" name=""/>
        <dsp:cNvSpPr/>
      </dsp:nvSpPr>
      <dsp:spPr>
        <a:xfrm>
          <a:off x="2292194" y="294187"/>
          <a:ext cx="3801808" cy="3801808"/>
        </a:xfrm>
        <a:prstGeom prst="pie">
          <a:avLst>
            <a:gd name="adj1" fmla="val 16200000"/>
            <a:gd name="adj2" fmla="val 1800000"/>
          </a:avLst>
        </a:prstGeom>
        <a:solidFill>
          <a:srgbClr val="3399FF">
            <a:alpha val="49804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300" kern="1200" dirty="0" smtClean="0">
              <a:solidFill>
                <a:schemeClr val="tx1"/>
              </a:solidFill>
            </a:rPr>
            <a:t>Analisi strutturale</a:t>
          </a:r>
          <a:endParaRPr lang="it-IT" sz="2300" kern="1200" dirty="0">
            <a:solidFill>
              <a:schemeClr val="tx1"/>
            </a:solidFill>
          </a:endParaRPr>
        </a:p>
      </dsp:txBody>
      <dsp:txXfrm>
        <a:off x="4295838" y="1099809"/>
        <a:ext cx="1357788" cy="1131490"/>
      </dsp:txXfrm>
    </dsp:sp>
    <dsp:sp modelId="{09083B26-1291-45DE-8C94-4987D5041CB2}">
      <dsp:nvSpPr>
        <dsp:cNvPr id="0" name=""/>
        <dsp:cNvSpPr/>
      </dsp:nvSpPr>
      <dsp:spPr>
        <a:xfrm>
          <a:off x="2213895" y="429966"/>
          <a:ext cx="3801808" cy="3801808"/>
        </a:xfrm>
        <a:prstGeom prst="pie">
          <a:avLst>
            <a:gd name="adj1" fmla="val 1800000"/>
            <a:gd name="adj2" fmla="val 9000000"/>
          </a:avLst>
        </a:prstGeom>
        <a:solidFill>
          <a:srgbClr val="33CC33">
            <a:alpha val="50196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300" kern="1200" dirty="0" smtClean="0">
              <a:solidFill>
                <a:schemeClr val="tx1"/>
              </a:solidFill>
            </a:rPr>
            <a:t>Analisi per indici</a:t>
          </a:r>
          <a:endParaRPr lang="it-IT" sz="2300" kern="1200" dirty="0">
            <a:solidFill>
              <a:schemeClr val="tx1"/>
            </a:solidFill>
          </a:endParaRPr>
        </a:p>
      </dsp:txBody>
      <dsp:txXfrm>
        <a:off x="3119088" y="2896616"/>
        <a:ext cx="2036683" cy="995711"/>
      </dsp:txXfrm>
    </dsp:sp>
    <dsp:sp modelId="{89FF2FA7-DE6B-47EA-AA34-CF826C6479BE}">
      <dsp:nvSpPr>
        <dsp:cNvPr id="0" name=""/>
        <dsp:cNvSpPr/>
      </dsp:nvSpPr>
      <dsp:spPr>
        <a:xfrm>
          <a:off x="2135596" y="294187"/>
          <a:ext cx="3801808" cy="3801808"/>
        </a:xfrm>
        <a:prstGeom prst="pie">
          <a:avLst>
            <a:gd name="adj1" fmla="val 9000000"/>
            <a:gd name="adj2" fmla="val 16200000"/>
          </a:avLst>
        </a:prstGeom>
        <a:solidFill>
          <a:srgbClr val="FF7C80">
            <a:alpha val="50196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300" kern="1200" dirty="0" smtClean="0">
              <a:solidFill>
                <a:schemeClr val="tx1"/>
              </a:solidFill>
            </a:rPr>
            <a:t>Analisi per flussi</a:t>
          </a:r>
          <a:endParaRPr lang="it-IT" sz="2300" kern="1200" dirty="0">
            <a:solidFill>
              <a:schemeClr val="tx1"/>
            </a:solidFill>
          </a:endParaRPr>
        </a:p>
      </dsp:txBody>
      <dsp:txXfrm>
        <a:off x="2575972" y="1099809"/>
        <a:ext cx="1357788" cy="1131490"/>
      </dsp:txXfrm>
    </dsp:sp>
    <dsp:sp modelId="{BC8C400A-EAED-40EC-95E9-899B4622037E}">
      <dsp:nvSpPr>
        <dsp:cNvPr id="0" name=""/>
        <dsp:cNvSpPr/>
      </dsp:nvSpPr>
      <dsp:spPr>
        <a:xfrm>
          <a:off x="2057158" y="58837"/>
          <a:ext cx="4272509" cy="4272509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rgbClr val="3399FF">
            <a:alpha val="50196"/>
          </a:srgbClr>
        </a:solidFill>
        <a:ln w="19050">
          <a:solidFill>
            <a:srgbClr val="0033CC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D80EFC-DFE7-467A-9E43-0B7389AE3710}">
      <dsp:nvSpPr>
        <dsp:cNvPr id="0" name=""/>
        <dsp:cNvSpPr/>
      </dsp:nvSpPr>
      <dsp:spPr>
        <a:xfrm>
          <a:off x="1978545" y="194376"/>
          <a:ext cx="4272509" cy="4272509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rgbClr val="33CC33">
            <a:alpha val="50196"/>
          </a:srgbClr>
        </a:solidFill>
        <a:ln w="19050">
          <a:solidFill>
            <a:srgbClr val="008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E06C97-9984-487D-BC65-2FC624B35AAD}">
      <dsp:nvSpPr>
        <dsp:cNvPr id="0" name=""/>
        <dsp:cNvSpPr/>
      </dsp:nvSpPr>
      <dsp:spPr>
        <a:xfrm>
          <a:off x="1899932" y="58837"/>
          <a:ext cx="4272509" cy="4272509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rgbClr val="FF7C80">
            <a:alpha val="50196"/>
          </a:srgbClr>
        </a:solidFill>
        <a:ln w="19050">
          <a:solidFill>
            <a:srgbClr val="FF505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832CDF-40FB-4B96-B13F-1617D493F97A}">
      <dsp:nvSpPr>
        <dsp:cNvPr id="0" name=""/>
        <dsp:cNvSpPr/>
      </dsp:nvSpPr>
      <dsp:spPr>
        <a:xfrm>
          <a:off x="2386022" y="436105"/>
          <a:ext cx="3900514" cy="3900514"/>
        </a:xfrm>
        <a:prstGeom prst="pie">
          <a:avLst>
            <a:gd name="adj1" fmla="val 16200000"/>
            <a:gd name="adj2" fmla="val 1800000"/>
          </a:avLst>
        </a:prstGeom>
        <a:solidFill>
          <a:srgbClr val="FF7C80">
            <a:alpha val="50196"/>
          </a:srgbClr>
        </a:solidFill>
        <a:ln w="19050" cap="flat" cmpd="sng" algn="ctr">
          <a:solidFill>
            <a:srgbClr val="FF5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000" kern="1200" dirty="0"/>
        </a:p>
      </dsp:txBody>
      <dsp:txXfrm>
        <a:off x="4506695" y="1155843"/>
        <a:ext cx="1323388" cy="1300171"/>
      </dsp:txXfrm>
    </dsp:sp>
    <dsp:sp modelId="{B40BAD15-2C90-41EB-88C3-85EE6914265D}">
      <dsp:nvSpPr>
        <dsp:cNvPr id="0" name=""/>
        <dsp:cNvSpPr/>
      </dsp:nvSpPr>
      <dsp:spPr>
        <a:xfrm>
          <a:off x="2340005" y="515917"/>
          <a:ext cx="3900514" cy="3900514"/>
        </a:xfrm>
        <a:prstGeom prst="pie">
          <a:avLst>
            <a:gd name="adj1" fmla="val 1800000"/>
            <a:gd name="adj2" fmla="val 9000000"/>
          </a:avLst>
        </a:prstGeom>
        <a:solidFill>
          <a:srgbClr val="33CC33">
            <a:alpha val="50196"/>
          </a:srgbClr>
        </a:solidFill>
        <a:ln w="19050" cap="flat" cmpd="sng" algn="ctr">
          <a:solidFill>
            <a:srgbClr val="008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000" kern="1200" dirty="0"/>
        </a:p>
      </dsp:txBody>
      <dsp:txXfrm>
        <a:off x="3408003" y="2976956"/>
        <a:ext cx="1764518" cy="1207302"/>
      </dsp:txXfrm>
    </dsp:sp>
    <dsp:sp modelId="{829E5051-D1D1-4C3C-A4A2-0665932685C7}">
      <dsp:nvSpPr>
        <dsp:cNvPr id="0" name=""/>
        <dsp:cNvSpPr/>
      </dsp:nvSpPr>
      <dsp:spPr>
        <a:xfrm>
          <a:off x="2306929" y="429520"/>
          <a:ext cx="3900514" cy="3900514"/>
        </a:xfrm>
        <a:prstGeom prst="pie">
          <a:avLst>
            <a:gd name="adj1" fmla="val 9000000"/>
            <a:gd name="adj2" fmla="val 16200000"/>
          </a:avLst>
        </a:prstGeom>
        <a:solidFill>
          <a:srgbClr val="3399FF">
            <a:alpha val="50196"/>
          </a:srgbClr>
        </a:solidFill>
        <a:ln w="1905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000" kern="1200" dirty="0"/>
        </a:p>
      </dsp:txBody>
      <dsp:txXfrm>
        <a:off x="2724841" y="1195693"/>
        <a:ext cx="1323388" cy="130017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70FF75-6B38-41BE-AE12-23C033581005}">
      <dsp:nvSpPr>
        <dsp:cNvPr id="0" name=""/>
        <dsp:cNvSpPr/>
      </dsp:nvSpPr>
      <dsp:spPr>
        <a:xfrm>
          <a:off x="4126241" y="2477554"/>
          <a:ext cx="1078241" cy="374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132"/>
              </a:lnTo>
              <a:lnTo>
                <a:pt x="1078241" y="187132"/>
              </a:lnTo>
              <a:lnTo>
                <a:pt x="1078241" y="37426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05FC09-FE36-42FE-9912-E29980E21CAC}">
      <dsp:nvSpPr>
        <dsp:cNvPr id="0" name=""/>
        <dsp:cNvSpPr/>
      </dsp:nvSpPr>
      <dsp:spPr>
        <a:xfrm>
          <a:off x="3048000" y="2477554"/>
          <a:ext cx="1078241" cy="374265"/>
        </a:xfrm>
        <a:custGeom>
          <a:avLst/>
          <a:gdLst/>
          <a:ahLst/>
          <a:cxnLst/>
          <a:rect l="0" t="0" r="0" b="0"/>
          <a:pathLst>
            <a:path>
              <a:moveTo>
                <a:pt x="1078241" y="0"/>
              </a:moveTo>
              <a:lnTo>
                <a:pt x="1078241" y="187132"/>
              </a:lnTo>
              <a:lnTo>
                <a:pt x="0" y="187132"/>
              </a:lnTo>
              <a:lnTo>
                <a:pt x="0" y="37426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E3E5C5-550A-4C8C-83AA-77E44F733BC0}">
      <dsp:nvSpPr>
        <dsp:cNvPr id="0" name=""/>
        <dsp:cNvSpPr/>
      </dsp:nvSpPr>
      <dsp:spPr>
        <a:xfrm>
          <a:off x="2508879" y="1212180"/>
          <a:ext cx="1617361" cy="374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132"/>
              </a:lnTo>
              <a:lnTo>
                <a:pt x="1617361" y="187132"/>
              </a:lnTo>
              <a:lnTo>
                <a:pt x="1617361" y="3742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6E0146-C361-478D-8B4B-B89377539794}">
      <dsp:nvSpPr>
        <dsp:cNvPr id="0" name=""/>
        <dsp:cNvSpPr/>
      </dsp:nvSpPr>
      <dsp:spPr>
        <a:xfrm>
          <a:off x="845797" y="2477554"/>
          <a:ext cx="91440" cy="3742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26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79688E-C518-43C5-AC43-DB758C3D060D}">
      <dsp:nvSpPr>
        <dsp:cNvPr id="0" name=""/>
        <dsp:cNvSpPr/>
      </dsp:nvSpPr>
      <dsp:spPr>
        <a:xfrm>
          <a:off x="891517" y="1212180"/>
          <a:ext cx="1617361" cy="374265"/>
        </a:xfrm>
        <a:custGeom>
          <a:avLst/>
          <a:gdLst/>
          <a:ahLst/>
          <a:cxnLst/>
          <a:rect l="0" t="0" r="0" b="0"/>
          <a:pathLst>
            <a:path>
              <a:moveTo>
                <a:pt x="1617361" y="0"/>
              </a:moveTo>
              <a:lnTo>
                <a:pt x="1617361" y="187132"/>
              </a:lnTo>
              <a:lnTo>
                <a:pt x="0" y="187132"/>
              </a:lnTo>
              <a:lnTo>
                <a:pt x="0" y="3742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16E72D-A269-4B7D-B275-4E744ABE0C22}">
      <dsp:nvSpPr>
        <dsp:cNvPr id="0" name=""/>
        <dsp:cNvSpPr/>
      </dsp:nvSpPr>
      <dsp:spPr>
        <a:xfrm>
          <a:off x="1617771" y="321071"/>
          <a:ext cx="1782216" cy="891108"/>
        </a:xfrm>
        <a:prstGeom prst="rect">
          <a:avLst/>
        </a:prstGeom>
        <a:solidFill>
          <a:srgbClr val="BFBFBF">
            <a:alpha val="50196"/>
          </a:srgbClr>
        </a:solidFill>
        <a:ln w="1905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>
              <a:solidFill>
                <a:schemeClr val="tx1"/>
              </a:solidFill>
            </a:rPr>
            <a:t>Composizione</a:t>
          </a:r>
          <a:endParaRPr lang="it-IT" sz="1900" kern="1200" dirty="0">
            <a:solidFill>
              <a:schemeClr val="tx1"/>
            </a:solidFill>
          </a:endParaRPr>
        </a:p>
      </dsp:txBody>
      <dsp:txXfrm>
        <a:off x="1617771" y="321071"/>
        <a:ext cx="1782216" cy="891108"/>
      </dsp:txXfrm>
    </dsp:sp>
    <dsp:sp modelId="{37AF51C8-AA6B-4118-A585-AE4DC1A70022}">
      <dsp:nvSpPr>
        <dsp:cNvPr id="0" name=""/>
        <dsp:cNvSpPr/>
      </dsp:nvSpPr>
      <dsp:spPr>
        <a:xfrm>
          <a:off x="409" y="1586445"/>
          <a:ext cx="1782216" cy="891108"/>
        </a:xfrm>
        <a:prstGeom prst="rect">
          <a:avLst/>
        </a:prstGeom>
        <a:solidFill>
          <a:srgbClr val="FF7C80">
            <a:alpha val="50196"/>
          </a:srgbClr>
        </a:solidFill>
        <a:ln w="19050" cap="flat" cmpd="sng" algn="ctr">
          <a:solidFill>
            <a:srgbClr val="FF5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>
              <a:solidFill>
                <a:schemeClr val="tx1"/>
              </a:solidFill>
            </a:rPr>
            <a:t>Impieghi</a:t>
          </a:r>
          <a:endParaRPr lang="it-IT" sz="1900" kern="1200" dirty="0">
            <a:solidFill>
              <a:schemeClr val="tx1"/>
            </a:solidFill>
          </a:endParaRPr>
        </a:p>
      </dsp:txBody>
      <dsp:txXfrm>
        <a:off x="409" y="1586445"/>
        <a:ext cx="1782216" cy="891108"/>
      </dsp:txXfrm>
    </dsp:sp>
    <dsp:sp modelId="{B0595F75-6314-422D-A8A2-B35B98AD8AF9}">
      <dsp:nvSpPr>
        <dsp:cNvPr id="0" name=""/>
        <dsp:cNvSpPr/>
      </dsp:nvSpPr>
      <dsp:spPr>
        <a:xfrm>
          <a:off x="409" y="2851819"/>
          <a:ext cx="1782216" cy="891108"/>
        </a:xfrm>
        <a:prstGeom prst="rect">
          <a:avLst/>
        </a:prstGeom>
        <a:solidFill>
          <a:srgbClr val="FF6600">
            <a:alpha val="50196"/>
          </a:srgbClr>
        </a:solidFill>
        <a:ln w="19050" cap="flat" cmpd="sng" algn="ctr">
          <a:solidFill>
            <a:srgbClr val="FF33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>
              <a:solidFill>
                <a:schemeClr val="tx1"/>
              </a:solidFill>
            </a:rPr>
            <a:t>Rigidità/elasticità degli investimenti</a:t>
          </a:r>
          <a:endParaRPr lang="it-IT" sz="1900" kern="1200" dirty="0">
            <a:solidFill>
              <a:schemeClr val="tx1"/>
            </a:solidFill>
          </a:endParaRPr>
        </a:p>
      </dsp:txBody>
      <dsp:txXfrm>
        <a:off x="409" y="2851819"/>
        <a:ext cx="1782216" cy="891108"/>
      </dsp:txXfrm>
    </dsp:sp>
    <dsp:sp modelId="{5DD74856-BFF0-4BD5-991E-F1C2DC965004}">
      <dsp:nvSpPr>
        <dsp:cNvPr id="0" name=""/>
        <dsp:cNvSpPr/>
      </dsp:nvSpPr>
      <dsp:spPr>
        <a:xfrm>
          <a:off x="3235132" y="1586445"/>
          <a:ext cx="1782216" cy="891108"/>
        </a:xfrm>
        <a:prstGeom prst="rect">
          <a:avLst/>
        </a:prstGeom>
        <a:solidFill>
          <a:srgbClr val="3399FF">
            <a:alpha val="50196"/>
          </a:srgbClr>
        </a:solidFill>
        <a:ln w="1905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>
              <a:solidFill>
                <a:schemeClr val="tx1"/>
              </a:solidFill>
            </a:rPr>
            <a:t>Fonti</a:t>
          </a:r>
          <a:endParaRPr lang="it-IT" sz="1900" kern="1200" dirty="0">
            <a:solidFill>
              <a:schemeClr val="tx1"/>
            </a:solidFill>
          </a:endParaRPr>
        </a:p>
      </dsp:txBody>
      <dsp:txXfrm>
        <a:off x="3235132" y="1586445"/>
        <a:ext cx="1782216" cy="891108"/>
      </dsp:txXfrm>
    </dsp:sp>
    <dsp:sp modelId="{F1813276-EB7D-485C-A9E3-6FDE049BF823}">
      <dsp:nvSpPr>
        <dsp:cNvPr id="0" name=""/>
        <dsp:cNvSpPr/>
      </dsp:nvSpPr>
      <dsp:spPr>
        <a:xfrm>
          <a:off x="2156891" y="2851819"/>
          <a:ext cx="1782216" cy="891108"/>
        </a:xfrm>
        <a:prstGeom prst="rect">
          <a:avLst/>
        </a:prstGeom>
        <a:solidFill>
          <a:srgbClr val="FFFF00">
            <a:alpha val="50196"/>
          </a:srgbClr>
        </a:solidFill>
        <a:ln w="1905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>
              <a:solidFill>
                <a:schemeClr val="tx1"/>
              </a:solidFill>
            </a:rPr>
            <a:t>Rigidità/elasticità del capitale acquisito</a:t>
          </a:r>
          <a:endParaRPr lang="it-IT" sz="1900" kern="1200" dirty="0">
            <a:solidFill>
              <a:schemeClr val="tx1"/>
            </a:solidFill>
          </a:endParaRPr>
        </a:p>
      </dsp:txBody>
      <dsp:txXfrm>
        <a:off x="2156891" y="2851819"/>
        <a:ext cx="1782216" cy="891108"/>
      </dsp:txXfrm>
    </dsp:sp>
    <dsp:sp modelId="{3C321483-34BE-4B77-92D3-89D0654D11B6}">
      <dsp:nvSpPr>
        <dsp:cNvPr id="0" name=""/>
        <dsp:cNvSpPr/>
      </dsp:nvSpPr>
      <dsp:spPr>
        <a:xfrm>
          <a:off x="4313373" y="2851819"/>
          <a:ext cx="1782216" cy="891108"/>
        </a:xfrm>
        <a:prstGeom prst="rect">
          <a:avLst/>
        </a:prstGeom>
        <a:solidFill>
          <a:srgbClr val="33CC33">
            <a:alpha val="50196"/>
          </a:srgbClr>
        </a:solidFill>
        <a:ln w="19050" cap="flat" cmpd="sng" algn="ctr">
          <a:solidFill>
            <a:srgbClr val="008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>
              <a:solidFill>
                <a:schemeClr val="tx1"/>
              </a:solidFill>
            </a:rPr>
            <a:t>Indebitamento/ indipendenza</a:t>
          </a:r>
          <a:endParaRPr lang="it-IT" sz="1900" kern="1200" dirty="0">
            <a:solidFill>
              <a:schemeClr val="tx1"/>
            </a:solidFill>
          </a:endParaRPr>
        </a:p>
      </dsp:txBody>
      <dsp:txXfrm>
        <a:off x="4313373" y="2851819"/>
        <a:ext cx="1782216" cy="891108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6B0C1F-1977-4E5C-80D9-4C01B2D5748A}">
      <dsp:nvSpPr>
        <dsp:cNvPr id="0" name=""/>
        <dsp:cNvSpPr/>
      </dsp:nvSpPr>
      <dsp:spPr>
        <a:xfrm>
          <a:off x="1540291" y="243359"/>
          <a:ext cx="3144960" cy="3144960"/>
        </a:xfrm>
        <a:prstGeom prst="pie">
          <a:avLst>
            <a:gd name="adj1" fmla="val 16200000"/>
            <a:gd name="adj2" fmla="val 1800000"/>
          </a:avLst>
        </a:prstGeom>
        <a:solidFill>
          <a:srgbClr val="FF7C80">
            <a:alpha val="50196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>
              <a:solidFill>
                <a:schemeClr val="tx1"/>
              </a:solidFill>
            </a:rPr>
            <a:t>Margine di tesoreria</a:t>
          </a:r>
          <a:endParaRPr lang="it-IT" sz="2000" kern="1200" dirty="0">
            <a:solidFill>
              <a:schemeClr val="tx1"/>
            </a:solidFill>
          </a:endParaRPr>
        </a:p>
      </dsp:txBody>
      <dsp:txXfrm>
        <a:off x="3197760" y="909791"/>
        <a:ext cx="1123200" cy="936000"/>
      </dsp:txXfrm>
    </dsp:sp>
    <dsp:sp modelId="{87393655-C855-47EC-A801-FB68BAA47E69}">
      <dsp:nvSpPr>
        <dsp:cNvPr id="0" name=""/>
        <dsp:cNvSpPr/>
      </dsp:nvSpPr>
      <dsp:spPr>
        <a:xfrm>
          <a:off x="1475520" y="355679"/>
          <a:ext cx="3144960" cy="3144960"/>
        </a:xfrm>
        <a:prstGeom prst="pie">
          <a:avLst>
            <a:gd name="adj1" fmla="val 1800000"/>
            <a:gd name="adj2" fmla="val 9000000"/>
          </a:avLst>
        </a:prstGeom>
        <a:solidFill>
          <a:srgbClr val="33CC33">
            <a:alpha val="50196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>
              <a:solidFill>
                <a:schemeClr val="tx1"/>
              </a:solidFill>
            </a:rPr>
            <a:t>Capitale circolante netto</a:t>
          </a:r>
          <a:endParaRPr lang="it-IT" sz="2000" kern="1200" dirty="0">
            <a:solidFill>
              <a:schemeClr val="tx1"/>
            </a:solidFill>
          </a:endParaRPr>
        </a:p>
      </dsp:txBody>
      <dsp:txXfrm>
        <a:off x="2224320" y="2396160"/>
        <a:ext cx="1684800" cy="823680"/>
      </dsp:txXfrm>
    </dsp:sp>
    <dsp:sp modelId="{08860D01-9B14-4D65-9AA0-C4263822908F}">
      <dsp:nvSpPr>
        <dsp:cNvPr id="0" name=""/>
        <dsp:cNvSpPr/>
      </dsp:nvSpPr>
      <dsp:spPr>
        <a:xfrm>
          <a:off x="1410748" y="243359"/>
          <a:ext cx="3144960" cy="3144960"/>
        </a:xfrm>
        <a:prstGeom prst="pie">
          <a:avLst>
            <a:gd name="adj1" fmla="val 9000000"/>
            <a:gd name="adj2" fmla="val 16200000"/>
          </a:avLst>
        </a:prstGeom>
        <a:solidFill>
          <a:srgbClr val="3399FF">
            <a:alpha val="50196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>
              <a:solidFill>
                <a:schemeClr val="tx1"/>
              </a:solidFill>
            </a:rPr>
            <a:t>Margine di struttura</a:t>
          </a:r>
          <a:endParaRPr lang="it-IT" sz="2000" kern="1200" dirty="0">
            <a:solidFill>
              <a:schemeClr val="tx1"/>
            </a:solidFill>
          </a:endParaRPr>
        </a:p>
      </dsp:txBody>
      <dsp:txXfrm>
        <a:off x="1775040" y="909791"/>
        <a:ext cx="1123200" cy="936000"/>
      </dsp:txXfrm>
    </dsp:sp>
    <dsp:sp modelId="{CEC1455A-08F0-4E7D-BDC3-2E11D11352D8}">
      <dsp:nvSpPr>
        <dsp:cNvPr id="0" name=""/>
        <dsp:cNvSpPr/>
      </dsp:nvSpPr>
      <dsp:spPr>
        <a:xfrm>
          <a:off x="1345862" y="48671"/>
          <a:ext cx="3534336" cy="353433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rgbClr val="FF7C8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06C517-AB36-4DAB-A5D8-1C7F393E5A77}">
      <dsp:nvSpPr>
        <dsp:cNvPr id="0" name=""/>
        <dsp:cNvSpPr/>
      </dsp:nvSpPr>
      <dsp:spPr>
        <a:xfrm>
          <a:off x="1280831" y="160793"/>
          <a:ext cx="3534336" cy="353433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rgbClr val="33CC3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4FA737-0AAF-41E4-95F7-E5BF3EB60643}">
      <dsp:nvSpPr>
        <dsp:cNvPr id="0" name=""/>
        <dsp:cNvSpPr/>
      </dsp:nvSpPr>
      <dsp:spPr>
        <a:xfrm>
          <a:off x="1215801" y="48671"/>
          <a:ext cx="3534336" cy="353433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rgbClr val="3399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11D0AE-1D6C-4327-8029-C84593C34842}">
      <dsp:nvSpPr>
        <dsp:cNvPr id="0" name=""/>
        <dsp:cNvSpPr/>
      </dsp:nvSpPr>
      <dsp:spPr>
        <a:xfrm>
          <a:off x="0" y="76799"/>
          <a:ext cx="6096000" cy="2438400"/>
        </a:xfrm>
        <a:prstGeom prst="leftRightRibbon">
          <a:avLst/>
        </a:prstGeom>
        <a:solidFill>
          <a:srgbClr val="33CC33">
            <a:alpha val="50196"/>
          </a:srgbClr>
        </a:solidFill>
        <a:ln w="19050" cap="flat" cmpd="sng" algn="ctr">
          <a:solidFill>
            <a:srgbClr val="008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B4B442-DAB2-42E2-8975-493B8F506BE3}">
      <dsp:nvSpPr>
        <dsp:cNvPr id="0" name=""/>
        <dsp:cNvSpPr/>
      </dsp:nvSpPr>
      <dsp:spPr>
        <a:xfrm>
          <a:off x="731520" y="503519"/>
          <a:ext cx="2011680" cy="119481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7348" rIns="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i="1" kern="1200" noProof="0" dirty="0" smtClean="0">
              <a:solidFill>
                <a:schemeClr val="tx1"/>
              </a:solidFill>
            </a:rPr>
            <a:t>Current ratio</a:t>
          </a:r>
          <a:endParaRPr lang="en-US" sz="3300" i="1" kern="1200" noProof="0" dirty="0">
            <a:solidFill>
              <a:schemeClr val="tx1"/>
            </a:solidFill>
          </a:endParaRPr>
        </a:p>
      </dsp:txBody>
      <dsp:txXfrm>
        <a:off x="731520" y="503519"/>
        <a:ext cx="2011680" cy="1194816"/>
      </dsp:txXfrm>
    </dsp:sp>
    <dsp:sp modelId="{85EE2B18-B437-4861-B958-4A46FFAF0BAA}">
      <dsp:nvSpPr>
        <dsp:cNvPr id="0" name=""/>
        <dsp:cNvSpPr/>
      </dsp:nvSpPr>
      <dsp:spPr>
        <a:xfrm>
          <a:off x="3048000" y="893664"/>
          <a:ext cx="2377440" cy="119481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7348" rIns="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i="1" kern="1200" noProof="0" dirty="0" smtClean="0">
              <a:solidFill>
                <a:schemeClr val="tx1"/>
              </a:solidFill>
            </a:rPr>
            <a:t>Quick ratio</a:t>
          </a:r>
          <a:endParaRPr lang="en-US" sz="3300" i="1" kern="1200" noProof="0" dirty="0">
            <a:solidFill>
              <a:schemeClr val="tx1"/>
            </a:solidFill>
          </a:endParaRPr>
        </a:p>
      </dsp:txBody>
      <dsp:txXfrm>
        <a:off x="3048000" y="893664"/>
        <a:ext cx="2377440" cy="119481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0065C2-81D2-4FD7-B0CA-678BB546B5B0}">
      <dsp:nvSpPr>
        <dsp:cNvPr id="0" name=""/>
        <dsp:cNvSpPr/>
      </dsp:nvSpPr>
      <dsp:spPr>
        <a:xfrm>
          <a:off x="1190" y="120297"/>
          <a:ext cx="2539007" cy="1523404"/>
        </a:xfrm>
        <a:prstGeom prst="roundRect">
          <a:avLst>
            <a:gd name="adj" fmla="val 10000"/>
          </a:avLst>
        </a:prstGeom>
        <a:solidFill>
          <a:srgbClr val="3399FF">
            <a:alpha val="50196"/>
          </a:srgbClr>
        </a:solidFill>
        <a:ln w="1905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900" kern="1200" dirty="0" smtClean="0">
              <a:solidFill>
                <a:schemeClr val="tx1"/>
              </a:solidFill>
            </a:rPr>
            <a:t>Ciclo monetario</a:t>
          </a:r>
          <a:endParaRPr lang="it-IT" sz="2900" kern="1200" dirty="0">
            <a:solidFill>
              <a:schemeClr val="tx1"/>
            </a:solidFill>
          </a:endParaRPr>
        </a:p>
      </dsp:txBody>
      <dsp:txXfrm>
        <a:off x="45809" y="164916"/>
        <a:ext cx="2449769" cy="1434166"/>
      </dsp:txXfrm>
    </dsp:sp>
    <dsp:sp modelId="{B45449EC-619D-495B-94AE-4EFEE5AAA336}">
      <dsp:nvSpPr>
        <dsp:cNvPr id="0" name=""/>
        <dsp:cNvSpPr/>
      </dsp:nvSpPr>
      <dsp:spPr>
        <a:xfrm>
          <a:off x="2794099" y="567163"/>
          <a:ext cx="538269" cy="629673"/>
        </a:xfrm>
        <a:prstGeom prst="rightArrow">
          <a:avLst>
            <a:gd name="adj1" fmla="val 60000"/>
            <a:gd name="adj2" fmla="val 50000"/>
          </a:avLst>
        </a:prstGeom>
        <a:solidFill>
          <a:srgbClr val="3399FF">
            <a:alpha val="30196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300" kern="1200">
            <a:solidFill>
              <a:schemeClr val="tx1"/>
            </a:solidFill>
          </a:endParaRPr>
        </a:p>
      </dsp:txBody>
      <dsp:txXfrm>
        <a:off x="2794099" y="693098"/>
        <a:ext cx="376788" cy="377803"/>
      </dsp:txXfrm>
    </dsp:sp>
    <dsp:sp modelId="{FA2BC091-E1A6-42C1-AB03-59787D73CC55}">
      <dsp:nvSpPr>
        <dsp:cNvPr id="0" name=""/>
        <dsp:cNvSpPr/>
      </dsp:nvSpPr>
      <dsp:spPr>
        <a:xfrm>
          <a:off x="3555801" y="120297"/>
          <a:ext cx="2539007" cy="1523404"/>
        </a:xfrm>
        <a:prstGeom prst="roundRect">
          <a:avLst>
            <a:gd name="adj" fmla="val 10000"/>
          </a:avLst>
        </a:prstGeom>
        <a:solidFill>
          <a:srgbClr val="3399FF">
            <a:alpha val="50196"/>
          </a:srgbClr>
        </a:solidFill>
        <a:ln w="1905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900" kern="1200" dirty="0" smtClean="0">
              <a:solidFill>
                <a:schemeClr val="tx1"/>
              </a:solidFill>
            </a:rPr>
            <a:t>Necessità di finanziamento</a:t>
          </a:r>
          <a:endParaRPr lang="it-IT" sz="2900" kern="1200" dirty="0">
            <a:solidFill>
              <a:schemeClr val="tx1"/>
            </a:solidFill>
          </a:endParaRPr>
        </a:p>
      </dsp:txBody>
      <dsp:txXfrm>
        <a:off x="3600420" y="164916"/>
        <a:ext cx="2449769" cy="143416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7E5B41-92D8-4C45-BFD5-D1E63DAD7268}">
      <dsp:nvSpPr>
        <dsp:cNvPr id="0" name=""/>
        <dsp:cNvSpPr/>
      </dsp:nvSpPr>
      <dsp:spPr>
        <a:xfrm>
          <a:off x="1190" y="0"/>
          <a:ext cx="2539007" cy="1116000"/>
        </a:xfrm>
        <a:prstGeom prst="roundRect">
          <a:avLst>
            <a:gd name="adj" fmla="val 10000"/>
          </a:avLst>
        </a:prstGeom>
        <a:solidFill>
          <a:srgbClr val="FFFF00">
            <a:alpha val="50196"/>
          </a:srgbClr>
        </a:solidFill>
        <a:ln w="1905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700" kern="1200" dirty="0" smtClean="0">
              <a:solidFill>
                <a:schemeClr val="tx1"/>
              </a:solidFill>
            </a:rPr>
            <a:t>ciclo  tecnico ed economico</a:t>
          </a:r>
          <a:endParaRPr lang="it-IT" sz="2700" kern="1200" dirty="0">
            <a:solidFill>
              <a:schemeClr val="tx1"/>
            </a:solidFill>
          </a:endParaRPr>
        </a:p>
      </dsp:txBody>
      <dsp:txXfrm>
        <a:off x="33877" y="32687"/>
        <a:ext cx="2473633" cy="1050626"/>
      </dsp:txXfrm>
    </dsp:sp>
    <dsp:sp modelId="{956B6179-0D27-4F94-BF81-AA084E87466D}">
      <dsp:nvSpPr>
        <dsp:cNvPr id="0" name=""/>
        <dsp:cNvSpPr/>
      </dsp:nvSpPr>
      <dsp:spPr>
        <a:xfrm>
          <a:off x="2794099" y="243163"/>
          <a:ext cx="538269" cy="629673"/>
        </a:xfrm>
        <a:prstGeom prst="rightArrow">
          <a:avLst>
            <a:gd name="adj1" fmla="val 60000"/>
            <a:gd name="adj2" fmla="val 50000"/>
          </a:avLst>
        </a:prstGeom>
        <a:solidFill>
          <a:srgbClr val="FFFF00">
            <a:alpha val="4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200" kern="1200">
            <a:solidFill>
              <a:schemeClr val="tx1"/>
            </a:solidFill>
          </a:endParaRPr>
        </a:p>
      </dsp:txBody>
      <dsp:txXfrm>
        <a:off x="2794099" y="369098"/>
        <a:ext cx="376788" cy="377803"/>
      </dsp:txXfrm>
    </dsp:sp>
    <dsp:sp modelId="{BE84AF34-D0C1-4578-B4D4-8C088A18DB68}">
      <dsp:nvSpPr>
        <dsp:cNvPr id="0" name=""/>
        <dsp:cNvSpPr/>
      </dsp:nvSpPr>
      <dsp:spPr>
        <a:xfrm>
          <a:off x="3555801" y="0"/>
          <a:ext cx="2539007" cy="1116000"/>
        </a:xfrm>
        <a:prstGeom prst="roundRect">
          <a:avLst>
            <a:gd name="adj" fmla="val 10000"/>
          </a:avLst>
        </a:prstGeom>
        <a:solidFill>
          <a:srgbClr val="FFFF00">
            <a:alpha val="50196"/>
          </a:srgbClr>
        </a:solidFill>
        <a:ln w="1905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700" kern="1200" dirty="0" smtClean="0">
              <a:solidFill>
                <a:schemeClr val="tx1"/>
              </a:solidFill>
            </a:rPr>
            <a:t>intrinsecamente positivi</a:t>
          </a:r>
          <a:endParaRPr lang="it-IT" sz="2700" kern="1200" dirty="0">
            <a:solidFill>
              <a:schemeClr val="tx1"/>
            </a:solidFill>
          </a:endParaRPr>
        </a:p>
      </dsp:txBody>
      <dsp:txXfrm>
        <a:off x="3588488" y="32687"/>
        <a:ext cx="2473633" cy="105062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7E5B41-92D8-4C45-BFD5-D1E63DAD7268}">
      <dsp:nvSpPr>
        <dsp:cNvPr id="0" name=""/>
        <dsp:cNvSpPr/>
      </dsp:nvSpPr>
      <dsp:spPr>
        <a:xfrm>
          <a:off x="1190" y="0"/>
          <a:ext cx="2539007" cy="1116000"/>
        </a:xfrm>
        <a:prstGeom prst="roundRect">
          <a:avLst>
            <a:gd name="adj" fmla="val 10000"/>
          </a:avLst>
        </a:prstGeom>
        <a:solidFill>
          <a:srgbClr val="33CC33">
            <a:alpha val="50196"/>
          </a:srgbClr>
        </a:solidFill>
        <a:ln w="19050" cap="flat" cmpd="sng" algn="ctr">
          <a:solidFill>
            <a:srgbClr val="008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900" kern="1200" dirty="0" smtClean="0">
              <a:solidFill>
                <a:schemeClr val="tx1"/>
              </a:solidFill>
            </a:rPr>
            <a:t>ciclo  monetario</a:t>
          </a:r>
          <a:endParaRPr lang="it-IT" sz="2900" kern="1200" dirty="0">
            <a:solidFill>
              <a:schemeClr val="tx1"/>
            </a:solidFill>
          </a:endParaRPr>
        </a:p>
      </dsp:txBody>
      <dsp:txXfrm>
        <a:off x="33877" y="32687"/>
        <a:ext cx="2473633" cy="1050626"/>
      </dsp:txXfrm>
    </dsp:sp>
    <dsp:sp modelId="{956B6179-0D27-4F94-BF81-AA084E87466D}">
      <dsp:nvSpPr>
        <dsp:cNvPr id="0" name=""/>
        <dsp:cNvSpPr/>
      </dsp:nvSpPr>
      <dsp:spPr>
        <a:xfrm>
          <a:off x="2794099" y="243163"/>
          <a:ext cx="538269" cy="629673"/>
        </a:xfrm>
        <a:prstGeom prst="rightArrow">
          <a:avLst>
            <a:gd name="adj1" fmla="val 60000"/>
            <a:gd name="adj2" fmla="val 50000"/>
          </a:avLst>
        </a:prstGeom>
        <a:solidFill>
          <a:srgbClr val="33CC33">
            <a:alpha val="30196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300" kern="1200">
            <a:solidFill>
              <a:schemeClr val="tx1"/>
            </a:solidFill>
          </a:endParaRPr>
        </a:p>
      </dsp:txBody>
      <dsp:txXfrm>
        <a:off x="2794099" y="369098"/>
        <a:ext cx="376788" cy="377803"/>
      </dsp:txXfrm>
    </dsp:sp>
    <dsp:sp modelId="{BE84AF34-D0C1-4578-B4D4-8C088A18DB68}">
      <dsp:nvSpPr>
        <dsp:cNvPr id="0" name=""/>
        <dsp:cNvSpPr/>
      </dsp:nvSpPr>
      <dsp:spPr>
        <a:xfrm>
          <a:off x="3555801" y="0"/>
          <a:ext cx="2539007" cy="1116000"/>
        </a:xfrm>
        <a:prstGeom prst="roundRect">
          <a:avLst>
            <a:gd name="adj" fmla="val 10000"/>
          </a:avLst>
        </a:prstGeom>
        <a:solidFill>
          <a:srgbClr val="33CC33">
            <a:alpha val="50196"/>
          </a:srgbClr>
        </a:solidFill>
        <a:ln w="19050" cap="flat" cmpd="sng" algn="ctr">
          <a:solidFill>
            <a:srgbClr val="008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900" kern="1200" dirty="0" smtClean="0">
              <a:solidFill>
                <a:schemeClr val="tx1"/>
              </a:solidFill>
            </a:rPr>
            <a:t>può essere negativo</a:t>
          </a:r>
          <a:endParaRPr lang="it-IT" sz="2900" kern="1200" dirty="0">
            <a:solidFill>
              <a:schemeClr val="tx1"/>
            </a:solidFill>
          </a:endParaRPr>
        </a:p>
      </dsp:txBody>
      <dsp:txXfrm>
        <a:off x="3588488" y="32687"/>
        <a:ext cx="2473633" cy="1050626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9DF617-74DD-4457-A8F6-0A30FB26430F}">
      <dsp:nvSpPr>
        <dsp:cNvPr id="0" name=""/>
        <dsp:cNvSpPr/>
      </dsp:nvSpPr>
      <dsp:spPr>
        <a:xfrm>
          <a:off x="4636383" y="93605"/>
          <a:ext cx="1490811" cy="14908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trasformazione input in output</a:t>
          </a:r>
          <a:endParaRPr lang="it-IT" sz="1800" kern="1200" dirty="0"/>
        </a:p>
      </dsp:txBody>
      <dsp:txXfrm>
        <a:off x="4636383" y="93605"/>
        <a:ext cx="1490811" cy="1490811"/>
      </dsp:txXfrm>
    </dsp:sp>
    <dsp:sp modelId="{60A04D8D-E3B6-46AF-943F-638C04091398}">
      <dsp:nvSpPr>
        <dsp:cNvPr id="0" name=""/>
        <dsp:cNvSpPr/>
      </dsp:nvSpPr>
      <dsp:spPr>
        <a:xfrm>
          <a:off x="2008073" y="-726"/>
          <a:ext cx="4213453" cy="4213453"/>
        </a:xfrm>
        <a:prstGeom prst="circularArrow">
          <a:avLst>
            <a:gd name="adj1" fmla="val 6900"/>
            <a:gd name="adj2" fmla="val 465151"/>
            <a:gd name="adj3" fmla="val 550263"/>
            <a:gd name="adj4" fmla="val 20584586"/>
            <a:gd name="adj5" fmla="val 8049"/>
          </a:avLst>
        </a:prstGeom>
        <a:solidFill>
          <a:srgbClr val="3399FF">
            <a:alpha val="50196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E4E0D7-49ED-4A43-B61B-ADC47F4FD98F}">
      <dsp:nvSpPr>
        <dsp:cNvPr id="0" name=""/>
        <dsp:cNvSpPr/>
      </dsp:nvSpPr>
      <dsp:spPr>
        <a:xfrm>
          <a:off x="4636383" y="2627583"/>
          <a:ext cx="1490811" cy="14908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vendita dei beni prodotti</a:t>
          </a:r>
          <a:endParaRPr lang="it-IT" sz="1800" kern="1200" dirty="0"/>
        </a:p>
      </dsp:txBody>
      <dsp:txXfrm>
        <a:off x="4636383" y="2627583"/>
        <a:ext cx="1490811" cy="1490811"/>
      </dsp:txXfrm>
    </dsp:sp>
    <dsp:sp modelId="{A0C82148-4166-4CC6-9D71-549FCEBF9C9E}">
      <dsp:nvSpPr>
        <dsp:cNvPr id="0" name=""/>
        <dsp:cNvSpPr/>
      </dsp:nvSpPr>
      <dsp:spPr>
        <a:xfrm>
          <a:off x="2008073" y="-726"/>
          <a:ext cx="4213453" cy="4213453"/>
        </a:xfrm>
        <a:prstGeom prst="circularArrow">
          <a:avLst>
            <a:gd name="adj1" fmla="val 6900"/>
            <a:gd name="adj2" fmla="val 465151"/>
            <a:gd name="adj3" fmla="val 5950263"/>
            <a:gd name="adj4" fmla="val 4384586"/>
            <a:gd name="adj5" fmla="val 8049"/>
          </a:avLst>
        </a:prstGeom>
        <a:solidFill>
          <a:srgbClr val="3399FF">
            <a:alpha val="50196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5A4C6D-D3A0-4B54-8B2A-10FE83891265}">
      <dsp:nvSpPr>
        <dsp:cNvPr id="0" name=""/>
        <dsp:cNvSpPr/>
      </dsp:nvSpPr>
      <dsp:spPr>
        <a:xfrm>
          <a:off x="2102405" y="2627583"/>
          <a:ext cx="1490811" cy="14908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incasso: reperimento finanziamento</a:t>
          </a:r>
          <a:endParaRPr lang="it-IT" sz="1800" kern="1200" dirty="0"/>
        </a:p>
      </dsp:txBody>
      <dsp:txXfrm>
        <a:off x="2102405" y="2627583"/>
        <a:ext cx="1490811" cy="1490811"/>
      </dsp:txXfrm>
    </dsp:sp>
    <dsp:sp modelId="{60D30F88-D73E-44B5-8EC8-EB9E0704FA21}">
      <dsp:nvSpPr>
        <dsp:cNvPr id="0" name=""/>
        <dsp:cNvSpPr/>
      </dsp:nvSpPr>
      <dsp:spPr>
        <a:xfrm>
          <a:off x="2008073" y="-726"/>
          <a:ext cx="4213453" cy="4213453"/>
        </a:xfrm>
        <a:prstGeom prst="circularArrow">
          <a:avLst>
            <a:gd name="adj1" fmla="val 6900"/>
            <a:gd name="adj2" fmla="val 465151"/>
            <a:gd name="adj3" fmla="val 11350263"/>
            <a:gd name="adj4" fmla="val 9784586"/>
            <a:gd name="adj5" fmla="val 8049"/>
          </a:avLst>
        </a:prstGeom>
        <a:solidFill>
          <a:srgbClr val="3399FF">
            <a:alpha val="50196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1981FF-F444-4672-8B80-20B0F0F5A53F}">
      <dsp:nvSpPr>
        <dsp:cNvPr id="0" name=""/>
        <dsp:cNvSpPr/>
      </dsp:nvSpPr>
      <dsp:spPr>
        <a:xfrm>
          <a:off x="2102405" y="93605"/>
          <a:ext cx="1490811" cy="14908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acquisto fattori produttivi</a:t>
          </a:r>
          <a:endParaRPr lang="it-IT" sz="1800" kern="1200" dirty="0"/>
        </a:p>
      </dsp:txBody>
      <dsp:txXfrm>
        <a:off x="2102405" y="93605"/>
        <a:ext cx="1490811" cy="1490811"/>
      </dsp:txXfrm>
    </dsp:sp>
    <dsp:sp modelId="{FB32FACE-FC70-4DCE-A29B-39B91D154CFE}">
      <dsp:nvSpPr>
        <dsp:cNvPr id="0" name=""/>
        <dsp:cNvSpPr/>
      </dsp:nvSpPr>
      <dsp:spPr>
        <a:xfrm>
          <a:off x="2008073" y="-726"/>
          <a:ext cx="4213453" cy="4213453"/>
        </a:xfrm>
        <a:prstGeom prst="circularArrow">
          <a:avLst>
            <a:gd name="adj1" fmla="val 6900"/>
            <a:gd name="adj2" fmla="val 465151"/>
            <a:gd name="adj3" fmla="val 16750263"/>
            <a:gd name="adj4" fmla="val 15184586"/>
            <a:gd name="adj5" fmla="val 8049"/>
          </a:avLst>
        </a:prstGeom>
        <a:solidFill>
          <a:srgbClr val="3399FF">
            <a:alpha val="50196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78ACAD-ED7A-49AD-B4DC-F484CFB4FC41}">
      <dsp:nvSpPr>
        <dsp:cNvPr id="0" name=""/>
        <dsp:cNvSpPr/>
      </dsp:nvSpPr>
      <dsp:spPr>
        <a:xfrm>
          <a:off x="168000" y="0"/>
          <a:ext cx="5760000" cy="2304000"/>
        </a:xfrm>
        <a:prstGeom prst="leftRightRibbon">
          <a:avLst/>
        </a:prstGeom>
        <a:solidFill>
          <a:srgbClr val="33CC33">
            <a:alpha val="50196"/>
          </a:srgbClr>
        </a:solidFill>
        <a:ln w="19050" cap="flat" cmpd="sng" algn="ctr">
          <a:solidFill>
            <a:srgbClr val="008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32CCB5-CE1D-42CF-8CF0-424CC465DCBE}">
      <dsp:nvSpPr>
        <dsp:cNvPr id="0" name=""/>
        <dsp:cNvSpPr/>
      </dsp:nvSpPr>
      <dsp:spPr>
        <a:xfrm>
          <a:off x="859200" y="403199"/>
          <a:ext cx="1900800" cy="11289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3792" rIns="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200" kern="1200" dirty="0" smtClean="0">
              <a:solidFill>
                <a:schemeClr val="tx1"/>
              </a:solidFill>
            </a:rPr>
            <a:t>politica sui margini</a:t>
          </a:r>
          <a:endParaRPr lang="it-IT" sz="3200" kern="1200" dirty="0">
            <a:solidFill>
              <a:schemeClr val="tx1"/>
            </a:solidFill>
          </a:endParaRPr>
        </a:p>
      </dsp:txBody>
      <dsp:txXfrm>
        <a:off x="859200" y="403199"/>
        <a:ext cx="1900800" cy="1128960"/>
      </dsp:txXfrm>
    </dsp:sp>
    <dsp:sp modelId="{AB5DE7AB-C481-47B7-B34C-EEECE08BE8D3}">
      <dsp:nvSpPr>
        <dsp:cNvPr id="0" name=""/>
        <dsp:cNvSpPr/>
      </dsp:nvSpPr>
      <dsp:spPr>
        <a:xfrm>
          <a:off x="3048000" y="771840"/>
          <a:ext cx="2246400" cy="11289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3792" rIns="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200" kern="1200" dirty="0" smtClean="0">
              <a:solidFill>
                <a:schemeClr val="tx1"/>
              </a:solidFill>
            </a:rPr>
            <a:t>politica sulle quantità</a:t>
          </a:r>
          <a:endParaRPr lang="it-IT" sz="3200" kern="1200" dirty="0">
            <a:solidFill>
              <a:schemeClr val="tx1"/>
            </a:solidFill>
          </a:endParaRPr>
        </a:p>
      </dsp:txBody>
      <dsp:txXfrm>
        <a:off x="3048000" y="771840"/>
        <a:ext cx="2246400" cy="11289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C222BF-3C22-408B-9035-7004E621EE83}">
      <dsp:nvSpPr>
        <dsp:cNvPr id="0" name=""/>
        <dsp:cNvSpPr/>
      </dsp:nvSpPr>
      <dsp:spPr>
        <a:xfrm rot="21300000">
          <a:off x="7672" y="786409"/>
          <a:ext cx="2484984" cy="284568"/>
        </a:xfrm>
        <a:prstGeom prst="mathMinus">
          <a:avLst/>
        </a:prstGeom>
        <a:solidFill>
          <a:srgbClr val="33CC33">
            <a:alpha val="50196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D222B3-2AE5-4F92-9E7A-D09B6A36627D}">
      <dsp:nvSpPr>
        <dsp:cNvPr id="0" name=""/>
        <dsp:cNvSpPr/>
      </dsp:nvSpPr>
      <dsp:spPr>
        <a:xfrm>
          <a:off x="300039" y="92869"/>
          <a:ext cx="750099" cy="742955"/>
        </a:xfrm>
        <a:prstGeom prst="downArrow">
          <a:avLst/>
        </a:prstGeom>
        <a:solidFill>
          <a:srgbClr val="33CC33">
            <a:alpha val="50196"/>
          </a:srgbClr>
        </a:solidFill>
        <a:ln w="19050" cap="flat" cmpd="sng" algn="ctr">
          <a:solidFill>
            <a:srgbClr val="008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CAC58E-EDA0-491B-A94C-1AE163EE10A8}">
      <dsp:nvSpPr>
        <dsp:cNvPr id="0" name=""/>
        <dsp:cNvSpPr/>
      </dsp:nvSpPr>
      <dsp:spPr>
        <a:xfrm>
          <a:off x="1325174" y="0"/>
          <a:ext cx="800105" cy="7801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fonti</a:t>
          </a:r>
          <a:endParaRPr lang="it-IT" sz="1800" kern="1200" dirty="0"/>
        </a:p>
      </dsp:txBody>
      <dsp:txXfrm>
        <a:off x="1325174" y="0"/>
        <a:ext cx="800105" cy="780102"/>
      </dsp:txXfrm>
    </dsp:sp>
    <dsp:sp modelId="{A58C4839-C430-493C-BFDE-FB672532AA87}">
      <dsp:nvSpPr>
        <dsp:cNvPr id="0" name=""/>
        <dsp:cNvSpPr/>
      </dsp:nvSpPr>
      <dsp:spPr>
        <a:xfrm>
          <a:off x="1450191" y="1021563"/>
          <a:ext cx="750099" cy="742955"/>
        </a:xfrm>
        <a:prstGeom prst="upArrow">
          <a:avLst/>
        </a:prstGeom>
        <a:solidFill>
          <a:srgbClr val="33CC33">
            <a:alpha val="50196"/>
          </a:srgbClr>
        </a:solidFill>
        <a:ln w="19050" cap="flat" cmpd="sng" algn="ctr">
          <a:solidFill>
            <a:srgbClr val="008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C64D1F-D60F-4032-8D85-4CDC06CBE7B2}">
      <dsp:nvSpPr>
        <dsp:cNvPr id="0" name=""/>
        <dsp:cNvSpPr/>
      </dsp:nvSpPr>
      <dsp:spPr>
        <a:xfrm>
          <a:off x="182952" y="1077285"/>
          <a:ext cx="1184300" cy="7801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impieghi</a:t>
          </a:r>
          <a:endParaRPr lang="it-IT" sz="1800" kern="1200" dirty="0"/>
        </a:p>
      </dsp:txBody>
      <dsp:txXfrm>
        <a:off x="182952" y="1077285"/>
        <a:ext cx="1184300" cy="78010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F02EA7-293C-458F-89C1-C89A5D68E7C3}">
      <dsp:nvSpPr>
        <dsp:cNvPr id="0" name=""/>
        <dsp:cNvSpPr/>
      </dsp:nvSpPr>
      <dsp:spPr>
        <a:xfrm>
          <a:off x="0" y="617061"/>
          <a:ext cx="8229600" cy="3291840"/>
        </a:xfrm>
        <a:prstGeom prst="leftRightRibbon">
          <a:avLst/>
        </a:prstGeom>
        <a:solidFill>
          <a:srgbClr val="FFFF00">
            <a:alpha val="50196"/>
          </a:srgbClr>
        </a:solidFill>
        <a:ln w="1905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8A6BE7-D1B5-4C65-81A0-0844228338AE}">
      <dsp:nvSpPr>
        <dsp:cNvPr id="0" name=""/>
        <dsp:cNvSpPr/>
      </dsp:nvSpPr>
      <dsp:spPr>
        <a:xfrm>
          <a:off x="987552" y="1193133"/>
          <a:ext cx="2715768" cy="161300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8684" rIns="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900" i="1" kern="1200" dirty="0" err="1" smtClean="0">
              <a:solidFill>
                <a:schemeClr val="tx1"/>
              </a:solidFill>
            </a:rPr>
            <a:t>make</a:t>
          </a:r>
          <a:endParaRPr lang="it-IT" sz="3900" i="1" kern="1200" dirty="0" smtClean="0">
            <a:solidFill>
              <a:schemeClr val="tx1"/>
            </a:solidFill>
          </a:endParaRPr>
        </a:p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900" kern="1200" dirty="0" smtClean="0">
              <a:solidFill>
                <a:schemeClr val="tx1"/>
              </a:solidFill>
            </a:rPr>
            <a:t>costi fissi</a:t>
          </a:r>
          <a:endParaRPr lang="it-IT" sz="3900" kern="1200" dirty="0">
            <a:solidFill>
              <a:schemeClr val="tx1"/>
            </a:solidFill>
          </a:endParaRPr>
        </a:p>
      </dsp:txBody>
      <dsp:txXfrm>
        <a:off x="987552" y="1193133"/>
        <a:ext cx="2715768" cy="1613001"/>
      </dsp:txXfrm>
    </dsp:sp>
    <dsp:sp modelId="{75F6DEB6-6F75-484B-A52B-96889D9A34B9}">
      <dsp:nvSpPr>
        <dsp:cNvPr id="0" name=""/>
        <dsp:cNvSpPr/>
      </dsp:nvSpPr>
      <dsp:spPr>
        <a:xfrm>
          <a:off x="4114800" y="1719827"/>
          <a:ext cx="3209544" cy="161300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8684" rIns="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900" i="1" kern="1200" dirty="0" err="1" smtClean="0">
              <a:solidFill>
                <a:schemeClr val="tx1"/>
              </a:solidFill>
            </a:rPr>
            <a:t>buy</a:t>
          </a:r>
          <a:endParaRPr lang="it-IT" sz="3900" i="1" kern="1200" dirty="0" smtClean="0">
            <a:solidFill>
              <a:schemeClr val="tx1"/>
            </a:solidFill>
          </a:endParaRPr>
        </a:p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900" kern="1200" dirty="0" smtClean="0">
              <a:solidFill>
                <a:schemeClr val="tx1"/>
              </a:solidFill>
            </a:rPr>
            <a:t>costi variabili</a:t>
          </a:r>
          <a:endParaRPr lang="it-IT" sz="3900" kern="1200" dirty="0">
            <a:solidFill>
              <a:schemeClr val="tx1"/>
            </a:solidFill>
          </a:endParaRPr>
        </a:p>
      </dsp:txBody>
      <dsp:txXfrm>
        <a:off x="4114800" y="1719827"/>
        <a:ext cx="3209544" cy="16130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D41D56-EEC4-4289-810F-256842616399}">
      <dsp:nvSpPr>
        <dsp:cNvPr id="0" name=""/>
        <dsp:cNvSpPr/>
      </dsp:nvSpPr>
      <dsp:spPr>
        <a:xfrm>
          <a:off x="593357" y="642556"/>
          <a:ext cx="868320" cy="482400"/>
        </a:xfrm>
        <a:prstGeom prst="roundRect">
          <a:avLst>
            <a:gd name="adj" fmla="val 10000"/>
          </a:avLst>
        </a:prstGeom>
        <a:solidFill>
          <a:srgbClr val="FF7C80">
            <a:alpha val="50196"/>
          </a:srgbClr>
        </a:solidFill>
        <a:ln w="19050" cap="flat" cmpd="sng" algn="ctr">
          <a:solidFill>
            <a:srgbClr val="FF505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costi</a:t>
          </a:r>
          <a:endParaRPr lang="it-IT" sz="1800" kern="1200" dirty="0"/>
        </a:p>
      </dsp:txBody>
      <dsp:txXfrm>
        <a:off x="607486" y="656685"/>
        <a:ext cx="840062" cy="454142"/>
      </dsp:txXfrm>
    </dsp:sp>
    <dsp:sp modelId="{EDCE7A70-2CDD-415A-92E9-1C06316F3EE1}">
      <dsp:nvSpPr>
        <dsp:cNvPr id="0" name=""/>
        <dsp:cNvSpPr/>
      </dsp:nvSpPr>
      <dsp:spPr>
        <a:xfrm>
          <a:off x="1776960" y="642556"/>
          <a:ext cx="868320" cy="482400"/>
        </a:xfrm>
        <a:prstGeom prst="roundRect">
          <a:avLst>
            <a:gd name="adj" fmla="val 10000"/>
          </a:avLst>
        </a:prstGeom>
        <a:solidFill>
          <a:srgbClr val="FF7C80">
            <a:alpha val="50196"/>
          </a:srgbClr>
        </a:solidFill>
        <a:ln w="19050" cap="flat" cmpd="sng" algn="ctr">
          <a:solidFill>
            <a:srgbClr val="FF505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ricavi</a:t>
          </a:r>
          <a:endParaRPr lang="it-IT" sz="1800" kern="1200" dirty="0"/>
        </a:p>
      </dsp:txBody>
      <dsp:txXfrm>
        <a:off x="1791089" y="656685"/>
        <a:ext cx="840062" cy="454142"/>
      </dsp:txXfrm>
    </dsp:sp>
    <dsp:sp modelId="{A7A70B4E-6073-4B00-9E2B-3500CC920FD3}">
      <dsp:nvSpPr>
        <dsp:cNvPr id="0" name=""/>
        <dsp:cNvSpPr/>
      </dsp:nvSpPr>
      <dsp:spPr>
        <a:xfrm>
          <a:off x="1403100" y="2050200"/>
          <a:ext cx="361800" cy="361800"/>
        </a:xfrm>
        <a:prstGeom prst="triangle">
          <a:avLst/>
        </a:prstGeom>
        <a:solidFill>
          <a:srgbClr val="FF7C80">
            <a:alpha val="50196"/>
          </a:srgbClr>
        </a:solidFill>
        <a:ln w="19050" cap="flat" cmpd="sng" algn="ctr">
          <a:solidFill>
            <a:srgbClr val="FF505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CCC110-E561-4118-B142-2810CBE80DCE}">
      <dsp:nvSpPr>
        <dsp:cNvPr id="0" name=""/>
        <dsp:cNvSpPr/>
      </dsp:nvSpPr>
      <dsp:spPr>
        <a:xfrm rot="240000">
          <a:off x="498268" y="1895164"/>
          <a:ext cx="2171462" cy="151843"/>
        </a:xfrm>
        <a:prstGeom prst="rect">
          <a:avLst/>
        </a:prstGeom>
        <a:solidFill>
          <a:srgbClr val="FF7C80">
            <a:alpha val="50196"/>
          </a:srgbClr>
        </a:solidFill>
        <a:ln w="19050" cap="flat" cmpd="sng" algn="ctr">
          <a:solidFill>
            <a:srgbClr val="FF505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10C689-6A1A-4949-99B8-ABD7A3792F47}">
      <dsp:nvSpPr>
        <dsp:cNvPr id="0" name=""/>
        <dsp:cNvSpPr/>
      </dsp:nvSpPr>
      <dsp:spPr>
        <a:xfrm rot="240000">
          <a:off x="1774934" y="1584808"/>
          <a:ext cx="920611" cy="250682"/>
        </a:xfrm>
        <a:prstGeom prst="roundRect">
          <a:avLst/>
        </a:prstGeom>
        <a:solidFill>
          <a:srgbClr val="FF7C8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>
              <a:solidFill>
                <a:srgbClr val="FF7C80"/>
              </a:solidFill>
            </a:rPr>
            <a:t>.</a:t>
          </a:r>
          <a:endParaRPr lang="it-IT" sz="1200" kern="1200" dirty="0">
            <a:solidFill>
              <a:srgbClr val="FF7C80"/>
            </a:solidFill>
          </a:endParaRPr>
        </a:p>
      </dsp:txBody>
      <dsp:txXfrm>
        <a:off x="1787171" y="1597045"/>
        <a:ext cx="896137" cy="226208"/>
      </dsp:txXfrm>
    </dsp:sp>
    <dsp:sp modelId="{4CC39575-3C9D-44AB-9FA4-C981045AE314}">
      <dsp:nvSpPr>
        <dsp:cNvPr id="0" name=""/>
        <dsp:cNvSpPr/>
      </dsp:nvSpPr>
      <dsp:spPr>
        <a:xfrm rot="240000">
          <a:off x="1823174" y="1270515"/>
          <a:ext cx="920611" cy="250682"/>
        </a:xfrm>
        <a:prstGeom prst="roundRect">
          <a:avLst/>
        </a:prstGeom>
        <a:solidFill>
          <a:srgbClr val="FF7C8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>
              <a:solidFill>
                <a:srgbClr val="FF7C80"/>
              </a:solidFill>
            </a:rPr>
            <a:t>.</a:t>
          </a:r>
          <a:endParaRPr lang="it-IT" sz="1200" kern="1200" dirty="0">
            <a:solidFill>
              <a:srgbClr val="FF7C80"/>
            </a:solidFill>
          </a:endParaRPr>
        </a:p>
      </dsp:txBody>
      <dsp:txXfrm>
        <a:off x="1835411" y="1282752"/>
        <a:ext cx="896137" cy="226208"/>
      </dsp:txXfrm>
    </dsp:sp>
    <dsp:sp modelId="{0DE90260-8B0F-4F6E-B4F1-54F6A052E57A}">
      <dsp:nvSpPr>
        <dsp:cNvPr id="0" name=""/>
        <dsp:cNvSpPr/>
      </dsp:nvSpPr>
      <dsp:spPr>
        <a:xfrm rot="240000">
          <a:off x="532754" y="1515113"/>
          <a:ext cx="920611" cy="250682"/>
        </a:xfrm>
        <a:prstGeom prst="roundRect">
          <a:avLst/>
        </a:prstGeom>
        <a:solidFill>
          <a:srgbClr val="FF7C8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>
              <a:solidFill>
                <a:srgbClr val="FF7C80"/>
              </a:solidFill>
            </a:rPr>
            <a:t>.</a:t>
          </a:r>
          <a:endParaRPr lang="it-IT" sz="1200" kern="1200" dirty="0">
            <a:solidFill>
              <a:srgbClr val="FF7C80"/>
            </a:solidFill>
          </a:endParaRPr>
        </a:p>
      </dsp:txBody>
      <dsp:txXfrm>
        <a:off x="544991" y="1527350"/>
        <a:ext cx="896137" cy="2262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FCE6E3-72E7-4CE3-851C-B8AA49E01FBD}">
      <dsp:nvSpPr>
        <dsp:cNvPr id="0" name=""/>
        <dsp:cNvSpPr/>
      </dsp:nvSpPr>
      <dsp:spPr>
        <a:xfrm>
          <a:off x="214314" y="0"/>
          <a:ext cx="2500330" cy="1000132"/>
        </a:xfrm>
        <a:prstGeom prst="leftRightRibbon">
          <a:avLst/>
        </a:prstGeom>
        <a:solidFill>
          <a:srgbClr val="3399FF">
            <a:alpha val="50196"/>
          </a:srgbClr>
        </a:solidFill>
        <a:ln w="1905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C49DDD-75ED-4555-96E2-B47B8F69A6B5}">
      <dsp:nvSpPr>
        <dsp:cNvPr id="0" name=""/>
        <dsp:cNvSpPr/>
      </dsp:nvSpPr>
      <dsp:spPr>
        <a:xfrm>
          <a:off x="514353" y="175023"/>
          <a:ext cx="825108" cy="49006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>
              <a:solidFill>
                <a:schemeClr val="tx1"/>
              </a:solidFill>
            </a:rPr>
            <a:t>attività</a:t>
          </a:r>
          <a:endParaRPr lang="it-IT" sz="1800" kern="1200" dirty="0">
            <a:solidFill>
              <a:schemeClr val="tx1"/>
            </a:solidFill>
          </a:endParaRPr>
        </a:p>
      </dsp:txBody>
      <dsp:txXfrm>
        <a:off x="514353" y="175023"/>
        <a:ext cx="825108" cy="490064"/>
      </dsp:txXfrm>
    </dsp:sp>
    <dsp:sp modelId="{D8D6EDC4-D961-405A-9C52-05BC76079865}">
      <dsp:nvSpPr>
        <dsp:cNvPr id="0" name=""/>
        <dsp:cNvSpPr/>
      </dsp:nvSpPr>
      <dsp:spPr>
        <a:xfrm>
          <a:off x="1464479" y="335044"/>
          <a:ext cx="975128" cy="49006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>
              <a:solidFill>
                <a:schemeClr val="tx1"/>
              </a:solidFill>
            </a:rPr>
            <a:t>passività</a:t>
          </a:r>
          <a:endParaRPr lang="it-IT" sz="1800" kern="1200" dirty="0">
            <a:solidFill>
              <a:schemeClr val="tx1"/>
            </a:solidFill>
          </a:endParaRPr>
        </a:p>
      </dsp:txBody>
      <dsp:txXfrm>
        <a:off x="1464479" y="335044"/>
        <a:ext cx="975128" cy="49006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FCE6E3-72E7-4CE3-851C-B8AA49E01FBD}">
      <dsp:nvSpPr>
        <dsp:cNvPr id="0" name=""/>
        <dsp:cNvSpPr/>
      </dsp:nvSpPr>
      <dsp:spPr>
        <a:xfrm>
          <a:off x="214314" y="0"/>
          <a:ext cx="2500330" cy="1000132"/>
        </a:xfrm>
        <a:prstGeom prst="leftRightRibbon">
          <a:avLst/>
        </a:prstGeom>
        <a:solidFill>
          <a:srgbClr val="3399FF">
            <a:alpha val="50196"/>
          </a:srgbClr>
        </a:solidFill>
        <a:ln w="1905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C49DDD-75ED-4555-96E2-B47B8F69A6B5}">
      <dsp:nvSpPr>
        <dsp:cNvPr id="0" name=""/>
        <dsp:cNvSpPr/>
      </dsp:nvSpPr>
      <dsp:spPr>
        <a:xfrm>
          <a:off x="514353" y="175023"/>
          <a:ext cx="825108" cy="49006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>
              <a:solidFill>
                <a:schemeClr val="tx1"/>
              </a:solidFill>
            </a:rPr>
            <a:t>entrate</a:t>
          </a:r>
          <a:endParaRPr lang="it-IT" sz="1800" kern="1200" dirty="0">
            <a:solidFill>
              <a:schemeClr val="tx1"/>
            </a:solidFill>
          </a:endParaRPr>
        </a:p>
      </dsp:txBody>
      <dsp:txXfrm>
        <a:off x="514353" y="175023"/>
        <a:ext cx="825108" cy="490064"/>
      </dsp:txXfrm>
    </dsp:sp>
    <dsp:sp modelId="{D8D6EDC4-D961-405A-9C52-05BC76079865}">
      <dsp:nvSpPr>
        <dsp:cNvPr id="0" name=""/>
        <dsp:cNvSpPr/>
      </dsp:nvSpPr>
      <dsp:spPr>
        <a:xfrm>
          <a:off x="1464479" y="335044"/>
          <a:ext cx="975128" cy="49006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>
              <a:solidFill>
                <a:schemeClr val="tx1"/>
              </a:solidFill>
            </a:rPr>
            <a:t>uscite</a:t>
          </a:r>
          <a:endParaRPr lang="it-IT" sz="1800" kern="1200" dirty="0">
            <a:solidFill>
              <a:schemeClr val="tx1"/>
            </a:solidFill>
          </a:endParaRPr>
        </a:p>
      </dsp:txBody>
      <dsp:txXfrm>
        <a:off x="1464479" y="335044"/>
        <a:ext cx="975128" cy="49006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B7F8FC-90D3-48F0-8F11-2C13EFA87D2D}">
      <dsp:nvSpPr>
        <dsp:cNvPr id="0" name=""/>
        <dsp:cNvSpPr/>
      </dsp:nvSpPr>
      <dsp:spPr>
        <a:xfrm>
          <a:off x="3291839" y="552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rgbClr val="3399FF">
            <a:alpha val="2000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2400" kern="1200" dirty="0"/>
        </a:p>
        <a:p>
          <a:pPr marL="285750" lvl="1" indent="-285750" algn="l" defTabSz="2133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4800" kern="1200" dirty="0" smtClean="0"/>
            <a:t>Dati pubblici</a:t>
          </a:r>
          <a:endParaRPr lang="it-IT" sz="4800" kern="1200" dirty="0"/>
        </a:p>
      </dsp:txBody>
      <dsp:txXfrm>
        <a:off x="3291839" y="269889"/>
        <a:ext cx="4129750" cy="1616020"/>
      </dsp:txXfrm>
    </dsp:sp>
    <dsp:sp modelId="{C60EF632-5A30-45AF-909C-C8E898949FF5}">
      <dsp:nvSpPr>
        <dsp:cNvPr id="0" name=""/>
        <dsp:cNvSpPr/>
      </dsp:nvSpPr>
      <dsp:spPr>
        <a:xfrm>
          <a:off x="0" y="552"/>
          <a:ext cx="3291840" cy="2154694"/>
        </a:xfrm>
        <a:prstGeom prst="roundRect">
          <a:avLst/>
        </a:prstGeom>
        <a:solidFill>
          <a:srgbClr val="3399FF">
            <a:alpha val="50196"/>
          </a:srgbClr>
        </a:solidFill>
        <a:ln w="1905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114300" rIns="228600" bIns="1143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6000" kern="1200" dirty="0" smtClean="0">
              <a:solidFill>
                <a:schemeClr val="tx1"/>
              </a:solidFill>
            </a:rPr>
            <a:t>Analista esterno</a:t>
          </a:r>
          <a:endParaRPr lang="it-IT" sz="6000" kern="1200" dirty="0">
            <a:solidFill>
              <a:schemeClr val="tx1"/>
            </a:solidFill>
          </a:endParaRPr>
        </a:p>
      </dsp:txBody>
      <dsp:txXfrm>
        <a:off x="105183" y="105735"/>
        <a:ext cx="3081474" cy="1944328"/>
      </dsp:txXfrm>
    </dsp:sp>
    <dsp:sp modelId="{24EB5396-6136-489C-990D-6CD5AF6FE365}">
      <dsp:nvSpPr>
        <dsp:cNvPr id="0" name=""/>
        <dsp:cNvSpPr/>
      </dsp:nvSpPr>
      <dsp:spPr>
        <a:xfrm>
          <a:off x="3291839" y="2370716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rgbClr val="FF7C80">
            <a:alpha val="2000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285750" lvl="1" indent="-285750" algn="l" defTabSz="2133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4800" kern="1200" dirty="0" smtClean="0"/>
            <a:t>Dati pubblici</a:t>
          </a:r>
          <a:endParaRPr lang="it-IT" sz="4800" kern="1200" dirty="0"/>
        </a:p>
        <a:p>
          <a:pPr marL="285750" lvl="1" indent="-285750" algn="l" defTabSz="2133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4800" kern="1200" dirty="0" smtClean="0"/>
            <a:t>Dati privati</a:t>
          </a:r>
          <a:endParaRPr lang="it-IT" sz="4800" kern="1200" dirty="0"/>
        </a:p>
      </dsp:txBody>
      <dsp:txXfrm>
        <a:off x="3291839" y="2640053"/>
        <a:ext cx="4129750" cy="1616020"/>
      </dsp:txXfrm>
    </dsp:sp>
    <dsp:sp modelId="{C0DFF69D-3F25-401B-8CCB-BB92CCA28FC5}">
      <dsp:nvSpPr>
        <dsp:cNvPr id="0" name=""/>
        <dsp:cNvSpPr/>
      </dsp:nvSpPr>
      <dsp:spPr>
        <a:xfrm>
          <a:off x="0" y="2370716"/>
          <a:ext cx="3291840" cy="2154694"/>
        </a:xfrm>
        <a:prstGeom prst="roundRect">
          <a:avLst/>
        </a:prstGeom>
        <a:solidFill>
          <a:srgbClr val="FF7C80">
            <a:alpha val="50196"/>
          </a:srgbClr>
        </a:solidFill>
        <a:ln w="19050" cap="flat" cmpd="sng" algn="ctr">
          <a:solidFill>
            <a:srgbClr val="FF5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114300" rIns="228600" bIns="1143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6000" kern="1200" dirty="0" smtClean="0">
              <a:solidFill>
                <a:schemeClr val="tx1"/>
              </a:solidFill>
            </a:rPr>
            <a:t>Analista interno</a:t>
          </a:r>
          <a:endParaRPr lang="it-IT" sz="6000" kern="1200" dirty="0">
            <a:solidFill>
              <a:schemeClr val="tx1"/>
            </a:solidFill>
          </a:endParaRPr>
        </a:p>
      </dsp:txBody>
      <dsp:txXfrm>
        <a:off x="105183" y="2475899"/>
        <a:ext cx="3081474" cy="194432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76E1AD-295B-47B1-8810-D40321E17B2D}">
      <dsp:nvSpPr>
        <dsp:cNvPr id="0" name=""/>
        <dsp:cNvSpPr/>
      </dsp:nvSpPr>
      <dsp:spPr>
        <a:xfrm>
          <a:off x="1631737" y="1636162"/>
          <a:ext cx="1165681" cy="1165681"/>
        </a:xfrm>
        <a:prstGeom prst="ellipse">
          <a:avLst/>
        </a:prstGeom>
        <a:solidFill>
          <a:srgbClr val="33CC33">
            <a:alpha val="50196"/>
          </a:srgbClr>
        </a:solidFill>
        <a:ln w="19050" cap="flat" cmpd="sng" algn="ctr">
          <a:solidFill>
            <a:srgbClr val="008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 dirty="0">
            <a:solidFill>
              <a:schemeClr val="tx1"/>
            </a:solidFill>
          </a:endParaRPr>
        </a:p>
      </dsp:txBody>
      <dsp:txXfrm>
        <a:off x="1802447" y="1806872"/>
        <a:ext cx="824261" cy="824261"/>
      </dsp:txXfrm>
    </dsp:sp>
    <dsp:sp modelId="{699FC86F-1D84-47C8-91C2-33EE19620CD0}">
      <dsp:nvSpPr>
        <dsp:cNvPr id="0" name=""/>
        <dsp:cNvSpPr/>
      </dsp:nvSpPr>
      <dsp:spPr>
        <a:xfrm rot="16200000">
          <a:off x="2090448" y="1210817"/>
          <a:ext cx="248258" cy="396331"/>
        </a:xfrm>
        <a:prstGeom prst="rightArrow">
          <a:avLst>
            <a:gd name="adj1" fmla="val 60000"/>
            <a:gd name="adj2" fmla="val 50000"/>
          </a:avLst>
        </a:prstGeom>
        <a:solidFill>
          <a:srgbClr val="33CC33">
            <a:alpha val="2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kern="1200">
            <a:solidFill>
              <a:schemeClr val="tx1"/>
            </a:solidFill>
          </a:endParaRPr>
        </a:p>
      </dsp:txBody>
      <dsp:txXfrm>
        <a:off x="2127687" y="1327322"/>
        <a:ext cx="173781" cy="237799"/>
      </dsp:txXfrm>
    </dsp:sp>
    <dsp:sp modelId="{AA64EC2D-3D44-4C12-9DF5-5CFE4B0A0634}">
      <dsp:nvSpPr>
        <dsp:cNvPr id="0" name=""/>
        <dsp:cNvSpPr/>
      </dsp:nvSpPr>
      <dsp:spPr>
        <a:xfrm>
          <a:off x="1631737" y="2069"/>
          <a:ext cx="1165681" cy="1165681"/>
        </a:xfrm>
        <a:prstGeom prst="ellipse">
          <a:avLst/>
        </a:prstGeom>
        <a:solidFill>
          <a:srgbClr val="33CC33">
            <a:alpha val="50196"/>
          </a:srgbClr>
        </a:solidFill>
        <a:ln w="19050" cap="flat" cmpd="sng" algn="ctr">
          <a:solidFill>
            <a:srgbClr val="008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>
              <a:solidFill>
                <a:schemeClr val="tx1"/>
              </a:solidFill>
            </a:rPr>
            <a:t>impresa A</a:t>
          </a:r>
          <a:endParaRPr lang="it-IT" sz="1800" kern="1200" dirty="0">
            <a:solidFill>
              <a:schemeClr val="tx1"/>
            </a:solidFill>
          </a:endParaRPr>
        </a:p>
      </dsp:txBody>
      <dsp:txXfrm>
        <a:off x="1802447" y="172779"/>
        <a:ext cx="824261" cy="824261"/>
      </dsp:txXfrm>
    </dsp:sp>
    <dsp:sp modelId="{F88762DF-ABA9-4560-B2DA-CBD246BFD218}">
      <dsp:nvSpPr>
        <dsp:cNvPr id="0" name=""/>
        <dsp:cNvSpPr/>
      </dsp:nvSpPr>
      <dsp:spPr>
        <a:xfrm rot="20520000">
          <a:off x="2860824" y="1770527"/>
          <a:ext cx="248258" cy="396331"/>
        </a:xfrm>
        <a:prstGeom prst="rightArrow">
          <a:avLst>
            <a:gd name="adj1" fmla="val 60000"/>
            <a:gd name="adj2" fmla="val 50000"/>
          </a:avLst>
        </a:prstGeom>
        <a:solidFill>
          <a:srgbClr val="33CC33">
            <a:alpha val="2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kern="1200">
            <a:solidFill>
              <a:schemeClr val="tx1"/>
            </a:solidFill>
          </a:endParaRPr>
        </a:p>
      </dsp:txBody>
      <dsp:txXfrm>
        <a:off x="2862647" y="1861300"/>
        <a:ext cx="173781" cy="237799"/>
      </dsp:txXfrm>
    </dsp:sp>
    <dsp:sp modelId="{7D2B1598-2E75-4EEA-AF7B-87B1C9C32130}">
      <dsp:nvSpPr>
        <dsp:cNvPr id="0" name=""/>
        <dsp:cNvSpPr/>
      </dsp:nvSpPr>
      <dsp:spPr>
        <a:xfrm>
          <a:off x="3185852" y="1131200"/>
          <a:ext cx="1165681" cy="1165681"/>
        </a:xfrm>
        <a:prstGeom prst="ellipse">
          <a:avLst/>
        </a:prstGeom>
        <a:solidFill>
          <a:srgbClr val="33CC33">
            <a:alpha val="50196"/>
          </a:srgbClr>
        </a:solidFill>
        <a:ln w="19050" cap="flat" cmpd="sng" algn="ctr">
          <a:solidFill>
            <a:srgbClr val="008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>
              <a:solidFill>
                <a:schemeClr val="tx1"/>
              </a:solidFill>
            </a:rPr>
            <a:t>impresa B</a:t>
          </a:r>
          <a:endParaRPr lang="it-IT" sz="1800" kern="1200" dirty="0">
            <a:solidFill>
              <a:schemeClr val="tx1"/>
            </a:solidFill>
          </a:endParaRPr>
        </a:p>
      </dsp:txBody>
      <dsp:txXfrm>
        <a:off x="3356562" y="1301910"/>
        <a:ext cx="824261" cy="824261"/>
      </dsp:txXfrm>
    </dsp:sp>
    <dsp:sp modelId="{A9829426-453E-4573-99FB-AC437EA5413B}">
      <dsp:nvSpPr>
        <dsp:cNvPr id="0" name=""/>
        <dsp:cNvSpPr/>
      </dsp:nvSpPr>
      <dsp:spPr>
        <a:xfrm rot="3240000">
          <a:off x="2566566" y="2676158"/>
          <a:ext cx="248258" cy="396331"/>
        </a:xfrm>
        <a:prstGeom prst="rightArrow">
          <a:avLst>
            <a:gd name="adj1" fmla="val 60000"/>
            <a:gd name="adj2" fmla="val 50000"/>
          </a:avLst>
        </a:prstGeom>
        <a:solidFill>
          <a:srgbClr val="33CC33">
            <a:alpha val="2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kern="1200">
            <a:solidFill>
              <a:schemeClr val="tx1"/>
            </a:solidFill>
          </a:endParaRPr>
        </a:p>
      </dsp:txBody>
      <dsp:txXfrm>
        <a:off x="2581916" y="2725297"/>
        <a:ext cx="173781" cy="237799"/>
      </dsp:txXfrm>
    </dsp:sp>
    <dsp:sp modelId="{739412D4-3266-473F-9451-926AC716F9BA}">
      <dsp:nvSpPr>
        <dsp:cNvPr id="0" name=""/>
        <dsp:cNvSpPr/>
      </dsp:nvSpPr>
      <dsp:spPr>
        <a:xfrm>
          <a:off x="2592233" y="2958172"/>
          <a:ext cx="1165681" cy="1165681"/>
        </a:xfrm>
        <a:prstGeom prst="ellipse">
          <a:avLst/>
        </a:prstGeom>
        <a:solidFill>
          <a:srgbClr val="33CC33">
            <a:alpha val="50196"/>
          </a:srgbClr>
        </a:solidFill>
        <a:ln w="19050" cap="flat" cmpd="sng" algn="ctr">
          <a:solidFill>
            <a:srgbClr val="008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>
              <a:solidFill>
                <a:schemeClr val="tx1"/>
              </a:solidFill>
            </a:rPr>
            <a:t>impresa C</a:t>
          </a:r>
          <a:endParaRPr lang="it-IT" sz="1800" kern="1200" dirty="0">
            <a:solidFill>
              <a:schemeClr val="tx1"/>
            </a:solidFill>
          </a:endParaRPr>
        </a:p>
      </dsp:txBody>
      <dsp:txXfrm>
        <a:off x="2762943" y="3128882"/>
        <a:ext cx="824261" cy="824261"/>
      </dsp:txXfrm>
    </dsp:sp>
    <dsp:sp modelId="{5D7D2B39-2267-4537-AE3F-BDEC44EEE4D6}">
      <dsp:nvSpPr>
        <dsp:cNvPr id="0" name=""/>
        <dsp:cNvSpPr/>
      </dsp:nvSpPr>
      <dsp:spPr>
        <a:xfrm rot="7560000">
          <a:off x="1614330" y="2676158"/>
          <a:ext cx="248258" cy="396331"/>
        </a:xfrm>
        <a:prstGeom prst="rightArrow">
          <a:avLst>
            <a:gd name="adj1" fmla="val 60000"/>
            <a:gd name="adj2" fmla="val 50000"/>
          </a:avLst>
        </a:prstGeom>
        <a:solidFill>
          <a:srgbClr val="33CC33">
            <a:alpha val="2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kern="1200">
            <a:solidFill>
              <a:schemeClr val="tx1"/>
            </a:solidFill>
          </a:endParaRPr>
        </a:p>
      </dsp:txBody>
      <dsp:txXfrm rot="10800000">
        <a:off x="1673457" y="2725297"/>
        <a:ext cx="173781" cy="237799"/>
      </dsp:txXfrm>
    </dsp:sp>
    <dsp:sp modelId="{8D6BD298-F8AA-4ECF-9458-3B2316728DFF}">
      <dsp:nvSpPr>
        <dsp:cNvPr id="0" name=""/>
        <dsp:cNvSpPr/>
      </dsp:nvSpPr>
      <dsp:spPr>
        <a:xfrm>
          <a:off x="671241" y="2958172"/>
          <a:ext cx="1165681" cy="1165681"/>
        </a:xfrm>
        <a:prstGeom prst="ellipse">
          <a:avLst/>
        </a:prstGeom>
        <a:solidFill>
          <a:srgbClr val="33CC33">
            <a:alpha val="50196"/>
          </a:srgbClr>
        </a:solidFill>
        <a:ln w="19050" cap="flat" cmpd="sng" algn="ctr">
          <a:solidFill>
            <a:srgbClr val="008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>
              <a:solidFill>
                <a:schemeClr val="tx1"/>
              </a:solidFill>
            </a:rPr>
            <a:t>impresa D</a:t>
          </a:r>
          <a:endParaRPr lang="it-IT" sz="1800" kern="1200" dirty="0">
            <a:solidFill>
              <a:schemeClr val="tx1"/>
            </a:solidFill>
          </a:endParaRPr>
        </a:p>
      </dsp:txBody>
      <dsp:txXfrm>
        <a:off x="841951" y="3128882"/>
        <a:ext cx="824261" cy="824261"/>
      </dsp:txXfrm>
    </dsp:sp>
    <dsp:sp modelId="{82721351-204D-4151-8475-6F56BE440474}">
      <dsp:nvSpPr>
        <dsp:cNvPr id="0" name=""/>
        <dsp:cNvSpPr/>
      </dsp:nvSpPr>
      <dsp:spPr>
        <a:xfrm rot="11880000">
          <a:off x="1320073" y="1770527"/>
          <a:ext cx="248258" cy="396331"/>
        </a:xfrm>
        <a:prstGeom prst="rightArrow">
          <a:avLst>
            <a:gd name="adj1" fmla="val 60000"/>
            <a:gd name="adj2" fmla="val 50000"/>
          </a:avLst>
        </a:prstGeom>
        <a:solidFill>
          <a:srgbClr val="33CC33">
            <a:alpha val="2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kern="1200">
            <a:solidFill>
              <a:schemeClr val="tx1"/>
            </a:solidFill>
          </a:endParaRPr>
        </a:p>
      </dsp:txBody>
      <dsp:txXfrm rot="10800000">
        <a:off x="1392727" y="1861300"/>
        <a:ext cx="173781" cy="237799"/>
      </dsp:txXfrm>
    </dsp:sp>
    <dsp:sp modelId="{C841530B-F5F6-48C0-8F44-C7057D08422A}">
      <dsp:nvSpPr>
        <dsp:cNvPr id="0" name=""/>
        <dsp:cNvSpPr/>
      </dsp:nvSpPr>
      <dsp:spPr>
        <a:xfrm>
          <a:off x="77622" y="1131200"/>
          <a:ext cx="1165681" cy="1165681"/>
        </a:xfrm>
        <a:prstGeom prst="ellipse">
          <a:avLst/>
        </a:prstGeom>
        <a:solidFill>
          <a:srgbClr val="33CC33">
            <a:alpha val="50196"/>
          </a:srgbClr>
        </a:solidFill>
        <a:ln w="19050" cap="flat" cmpd="sng" algn="ctr">
          <a:solidFill>
            <a:srgbClr val="008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>
              <a:solidFill>
                <a:schemeClr val="tx1"/>
              </a:solidFill>
            </a:rPr>
            <a:t>impresa E</a:t>
          </a:r>
          <a:endParaRPr lang="it-IT" sz="1800" kern="1200" dirty="0">
            <a:solidFill>
              <a:schemeClr val="tx1"/>
            </a:solidFill>
          </a:endParaRPr>
        </a:p>
      </dsp:txBody>
      <dsp:txXfrm>
        <a:off x="248332" y="1301910"/>
        <a:ext cx="824261" cy="82426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76E1AD-295B-47B1-8810-D40321E17B2D}">
      <dsp:nvSpPr>
        <dsp:cNvPr id="0" name=""/>
        <dsp:cNvSpPr/>
      </dsp:nvSpPr>
      <dsp:spPr>
        <a:xfrm>
          <a:off x="1631737" y="1636162"/>
          <a:ext cx="1165681" cy="1165681"/>
        </a:xfrm>
        <a:prstGeom prst="ellipse">
          <a:avLst/>
        </a:prstGeom>
        <a:solidFill>
          <a:srgbClr val="3399FF">
            <a:alpha val="50196"/>
          </a:srgbClr>
        </a:solidFill>
        <a:ln w="1905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>
              <a:solidFill>
                <a:schemeClr val="tx1"/>
              </a:solidFill>
            </a:rPr>
            <a:t>impresa X</a:t>
          </a:r>
          <a:endParaRPr lang="it-IT" sz="1800" b="1" kern="1200" dirty="0">
            <a:solidFill>
              <a:schemeClr val="tx1"/>
            </a:solidFill>
          </a:endParaRPr>
        </a:p>
      </dsp:txBody>
      <dsp:txXfrm>
        <a:off x="1802447" y="1806872"/>
        <a:ext cx="824261" cy="824261"/>
      </dsp:txXfrm>
    </dsp:sp>
    <dsp:sp modelId="{699FC86F-1D84-47C8-91C2-33EE19620CD0}">
      <dsp:nvSpPr>
        <dsp:cNvPr id="0" name=""/>
        <dsp:cNvSpPr/>
      </dsp:nvSpPr>
      <dsp:spPr>
        <a:xfrm rot="16200000">
          <a:off x="2090448" y="1210817"/>
          <a:ext cx="248258" cy="396331"/>
        </a:xfrm>
        <a:prstGeom prst="rightArrow">
          <a:avLst>
            <a:gd name="adj1" fmla="val 60000"/>
            <a:gd name="adj2" fmla="val 50000"/>
          </a:avLst>
        </a:prstGeom>
        <a:solidFill>
          <a:srgbClr val="3399FF">
            <a:alpha val="2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kern="1200"/>
        </a:p>
      </dsp:txBody>
      <dsp:txXfrm>
        <a:off x="2127687" y="1327322"/>
        <a:ext cx="173781" cy="237799"/>
      </dsp:txXfrm>
    </dsp:sp>
    <dsp:sp modelId="{AA64EC2D-3D44-4C12-9DF5-5CFE4B0A0634}">
      <dsp:nvSpPr>
        <dsp:cNvPr id="0" name=""/>
        <dsp:cNvSpPr/>
      </dsp:nvSpPr>
      <dsp:spPr>
        <a:xfrm>
          <a:off x="1631737" y="2069"/>
          <a:ext cx="1165681" cy="1165681"/>
        </a:xfrm>
        <a:prstGeom prst="ellipse">
          <a:avLst/>
        </a:prstGeom>
        <a:solidFill>
          <a:srgbClr val="3399FF">
            <a:alpha val="50196"/>
          </a:srgbClr>
        </a:solidFill>
        <a:ln w="1905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 dirty="0"/>
        </a:p>
      </dsp:txBody>
      <dsp:txXfrm>
        <a:off x="1802447" y="172779"/>
        <a:ext cx="824261" cy="824261"/>
      </dsp:txXfrm>
    </dsp:sp>
    <dsp:sp modelId="{F88762DF-ABA9-4560-B2DA-CBD246BFD218}">
      <dsp:nvSpPr>
        <dsp:cNvPr id="0" name=""/>
        <dsp:cNvSpPr/>
      </dsp:nvSpPr>
      <dsp:spPr>
        <a:xfrm rot="20520000">
          <a:off x="2860824" y="1770527"/>
          <a:ext cx="248258" cy="396331"/>
        </a:xfrm>
        <a:prstGeom prst="rightArrow">
          <a:avLst>
            <a:gd name="adj1" fmla="val 60000"/>
            <a:gd name="adj2" fmla="val 50000"/>
          </a:avLst>
        </a:prstGeom>
        <a:solidFill>
          <a:srgbClr val="3399FF">
            <a:alpha val="2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kern="1200"/>
        </a:p>
      </dsp:txBody>
      <dsp:txXfrm>
        <a:off x="2862647" y="1861300"/>
        <a:ext cx="173781" cy="237799"/>
      </dsp:txXfrm>
    </dsp:sp>
    <dsp:sp modelId="{7D2B1598-2E75-4EEA-AF7B-87B1C9C32130}">
      <dsp:nvSpPr>
        <dsp:cNvPr id="0" name=""/>
        <dsp:cNvSpPr/>
      </dsp:nvSpPr>
      <dsp:spPr>
        <a:xfrm>
          <a:off x="3185852" y="1131200"/>
          <a:ext cx="1165681" cy="1165681"/>
        </a:xfrm>
        <a:prstGeom prst="ellipse">
          <a:avLst/>
        </a:prstGeom>
        <a:solidFill>
          <a:srgbClr val="3399FF">
            <a:alpha val="50196"/>
          </a:srgbClr>
        </a:solidFill>
        <a:ln w="1905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 dirty="0"/>
        </a:p>
      </dsp:txBody>
      <dsp:txXfrm>
        <a:off x="3356562" y="1301910"/>
        <a:ext cx="824261" cy="824261"/>
      </dsp:txXfrm>
    </dsp:sp>
    <dsp:sp modelId="{A9829426-453E-4573-99FB-AC437EA5413B}">
      <dsp:nvSpPr>
        <dsp:cNvPr id="0" name=""/>
        <dsp:cNvSpPr/>
      </dsp:nvSpPr>
      <dsp:spPr>
        <a:xfrm rot="3240000">
          <a:off x="2566566" y="2676158"/>
          <a:ext cx="248258" cy="396331"/>
        </a:xfrm>
        <a:prstGeom prst="rightArrow">
          <a:avLst>
            <a:gd name="adj1" fmla="val 60000"/>
            <a:gd name="adj2" fmla="val 50000"/>
          </a:avLst>
        </a:prstGeom>
        <a:solidFill>
          <a:srgbClr val="3399FF">
            <a:alpha val="2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kern="1200"/>
        </a:p>
      </dsp:txBody>
      <dsp:txXfrm>
        <a:off x="2581916" y="2725297"/>
        <a:ext cx="173781" cy="237799"/>
      </dsp:txXfrm>
    </dsp:sp>
    <dsp:sp modelId="{739412D4-3266-473F-9451-926AC716F9BA}">
      <dsp:nvSpPr>
        <dsp:cNvPr id="0" name=""/>
        <dsp:cNvSpPr/>
      </dsp:nvSpPr>
      <dsp:spPr>
        <a:xfrm>
          <a:off x="2592233" y="2958172"/>
          <a:ext cx="1165681" cy="1165681"/>
        </a:xfrm>
        <a:prstGeom prst="ellipse">
          <a:avLst/>
        </a:prstGeom>
        <a:solidFill>
          <a:srgbClr val="3399FF">
            <a:alpha val="50196"/>
          </a:srgbClr>
        </a:solidFill>
        <a:ln w="1905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 dirty="0"/>
        </a:p>
      </dsp:txBody>
      <dsp:txXfrm>
        <a:off x="2762943" y="3128882"/>
        <a:ext cx="824261" cy="824261"/>
      </dsp:txXfrm>
    </dsp:sp>
    <dsp:sp modelId="{5D7D2B39-2267-4537-AE3F-BDEC44EEE4D6}">
      <dsp:nvSpPr>
        <dsp:cNvPr id="0" name=""/>
        <dsp:cNvSpPr/>
      </dsp:nvSpPr>
      <dsp:spPr>
        <a:xfrm rot="7560000">
          <a:off x="1614330" y="2676158"/>
          <a:ext cx="248258" cy="396331"/>
        </a:xfrm>
        <a:prstGeom prst="rightArrow">
          <a:avLst>
            <a:gd name="adj1" fmla="val 60000"/>
            <a:gd name="adj2" fmla="val 50000"/>
          </a:avLst>
        </a:prstGeom>
        <a:solidFill>
          <a:srgbClr val="3399FF">
            <a:alpha val="2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kern="1200"/>
        </a:p>
      </dsp:txBody>
      <dsp:txXfrm rot="10800000">
        <a:off x="1673457" y="2725297"/>
        <a:ext cx="173781" cy="237799"/>
      </dsp:txXfrm>
    </dsp:sp>
    <dsp:sp modelId="{8D6BD298-F8AA-4ECF-9458-3B2316728DFF}">
      <dsp:nvSpPr>
        <dsp:cNvPr id="0" name=""/>
        <dsp:cNvSpPr/>
      </dsp:nvSpPr>
      <dsp:spPr>
        <a:xfrm>
          <a:off x="671241" y="2958172"/>
          <a:ext cx="1165681" cy="1165681"/>
        </a:xfrm>
        <a:prstGeom prst="ellipse">
          <a:avLst/>
        </a:prstGeom>
        <a:solidFill>
          <a:srgbClr val="3399FF">
            <a:alpha val="50196"/>
          </a:srgbClr>
        </a:solidFill>
        <a:ln w="1905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 dirty="0"/>
        </a:p>
      </dsp:txBody>
      <dsp:txXfrm>
        <a:off x="841951" y="3128882"/>
        <a:ext cx="824261" cy="824261"/>
      </dsp:txXfrm>
    </dsp:sp>
    <dsp:sp modelId="{82721351-204D-4151-8475-6F56BE440474}">
      <dsp:nvSpPr>
        <dsp:cNvPr id="0" name=""/>
        <dsp:cNvSpPr/>
      </dsp:nvSpPr>
      <dsp:spPr>
        <a:xfrm rot="11880000">
          <a:off x="1320073" y="1770527"/>
          <a:ext cx="248258" cy="396331"/>
        </a:xfrm>
        <a:prstGeom prst="rightArrow">
          <a:avLst>
            <a:gd name="adj1" fmla="val 60000"/>
            <a:gd name="adj2" fmla="val 50000"/>
          </a:avLst>
        </a:prstGeom>
        <a:solidFill>
          <a:srgbClr val="3399FF">
            <a:alpha val="2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kern="1200"/>
        </a:p>
      </dsp:txBody>
      <dsp:txXfrm rot="10800000">
        <a:off x="1392727" y="1861300"/>
        <a:ext cx="173781" cy="237799"/>
      </dsp:txXfrm>
    </dsp:sp>
    <dsp:sp modelId="{C841530B-F5F6-48C0-8F44-C7057D08422A}">
      <dsp:nvSpPr>
        <dsp:cNvPr id="0" name=""/>
        <dsp:cNvSpPr/>
      </dsp:nvSpPr>
      <dsp:spPr>
        <a:xfrm>
          <a:off x="77622" y="1131200"/>
          <a:ext cx="1165681" cy="1165681"/>
        </a:xfrm>
        <a:prstGeom prst="ellipse">
          <a:avLst/>
        </a:prstGeom>
        <a:solidFill>
          <a:srgbClr val="3399FF">
            <a:alpha val="50196"/>
          </a:srgbClr>
        </a:solidFill>
        <a:ln w="1905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 dirty="0"/>
        </a:p>
      </dsp:txBody>
      <dsp:txXfrm>
        <a:off x="248332" y="1301910"/>
        <a:ext cx="824261" cy="82426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B7F8FC-90D3-48F0-8F11-2C13EFA87D2D}">
      <dsp:nvSpPr>
        <dsp:cNvPr id="0" name=""/>
        <dsp:cNvSpPr/>
      </dsp:nvSpPr>
      <dsp:spPr>
        <a:xfrm>
          <a:off x="3291839" y="552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rgbClr val="3399FF">
            <a:alpha val="2000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16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3200" kern="1200" dirty="0" smtClean="0"/>
            <a:t>Passato</a:t>
          </a:r>
          <a:endParaRPr lang="it-IT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3200" kern="1200" dirty="0" smtClean="0"/>
            <a:t>Dati certi</a:t>
          </a:r>
          <a:endParaRPr lang="it-IT" sz="3200" kern="1200" dirty="0"/>
        </a:p>
      </dsp:txBody>
      <dsp:txXfrm>
        <a:off x="3291839" y="269889"/>
        <a:ext cx="4129750" cy="1616020"/>
      </dsp:txXfrm>
    </dsp:sp>
    <dsp:sp modelId="{C60EF632-5A30-45AF-909C-C8E898949FF5}">
      <dsp:nvSpPr>
        <dsp:cNvPr id="0" name=""/>
        <dsp:cNvSpPr/>
      </dsp:nvSpPr>
      <dsp:spPr>
        <a:xfrm>
          <a:off x="0" y="552"/>
          <a:ext cx="3291840" cy="2154694"/>
        </a:xfrm>
        <a:prstGeom prst="roundRect">
          <a:avLst/>
        </a:prstGeom>
        <a:solidFill>
          <a:srgbClr val="3399FF">
            <a:alpha val="50196"/>
          </a:srgbClr>
        </a:solidFill>
        <a:ln w="1905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000" kern="1200" dirty="0" smtClean="0">
              <a:solidFill>
                <a:schemeClr val="tx1"/>
              </a:solidFill>
            </a:rPr>
            <a:t>Analisi storiche</a:t>
          </a:r>
          <a:endParaRPr lang="it-IT" sz="4000" kern="1200" dirty="0">
            <a:solidFill>
              <a:schemeClr val="tx1"/>
            </a:solidFill>
          </a:endParaRPr>
        </a:p>
      </dsp:txBody>
      <dsp:txXfrm>
        <a:off x="105183" y="105735"/>
        <a:ext cx="3081474" cy="1944328"/>
      </dsp:txXfrm>
    </dsp:sp>
    <dsp:sp modelId="{24EB5396-6136-489C-990D-6CD5AF6FE365}">
      <dsp:nvSpPr>
        <dsp:cNvPr id="0" name=""/>
        <dsp:cNvSpPr/>
      </dsp:nvSpPr>
      <dsp:spPr>
        <a:xfrm>
          <a:off x="3291839" y="2370716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rgbClr val="FFFF00">
            <a:alpha val="2000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t-IT" sz="16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3200" kern="1200" dirty="0" smtClean="0"/>
            <a:t>Futuro</a:t>
          </a:r>
          <a:endParaRPr lang="it-IT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3200" kern="1200" dirty="0" smtClean="0"/>
            <a:t>Previsioni</a:t>
          </a:r>
          <a:endParaRPr lang="it-IT" sz="3200" kern="1200" dirty="0"/>
        </a:p>
      </dsp:txBody>
      <dsp:txXfrm>
        <a:off x="3291839" y="2640053"/>
        <a:ext cx="4129750" cy="1616020"/>
      </dsp:txXfrm>
    </dsp:sp>
    <dsp:sp modelId="{C0DFF69D-3F25-401B-8CCB-BB92CCA28FC5}">
      <dsp:nvSpPr>
        <dsp:cNvPr id="0" name=""/>
        <dsp:cNvSpPr/>
      </dsp:nvSpPr>
      <dsp:spPr>
        <a:xfrm>
          <a:off x="0" y="2370716"/>
          <a:ext cx="3291840" cy="2154694"/>
        </a:xfrm>
        <a:prstGeom prst="roundRect">
          <a:avLst/>
        </a:prstGeom>
        <a:solidFill>
          <a:srgbClr val="FFFF00">
            <a:alpha val="50196"/>
          </a:srgbClr>
        </a:solidFill>
        <a:ln w="1905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000" kern="1200" dirty="0" smtClean="0">
              <a:solidFill>
                <a:schemeClr val="tx1"/>
              </a:solidFill>
            </a:rPr>
            <a:t>Analisi prospettiche</a:t>
          </a:r>
          <a:endParaRPr lang="it-IT" sz="4000" kern="1200" dirty="0">
            <a:solidFill>
              <a:schemeClr val="tx1"/>
            </a:solidFill>
          </a:endParaRPr>
        </a:p>
      </dsp:txBody>
      <dsp:txXfrm>
        <a:off x="105183" y="2475899"/>
        <a:ext cx="3081474" cy="19443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4A0D1F-4567-4310-92A3-D6D879D68F64}" type="datetimeFigureOut">
              <a:rPr lang="it-IT" smtClean="0"/>
              <a:pPr/>
              <a:t>27/05/2015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749E2E-C3C0-4AF6-B7B5-3AFB102C783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1458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A57C9-8169-4DEF-8CE2-8CF5E338406D}" type="slidenum">
              <a:rPr lang="it-IT" smtClean="0"/>
              <a:pPr/>
              <a:t>22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75995-2B34-4183-BFD8-3F77E9891179}" type="slidenum">
              <a:rPr lang="it-IT" smtClean="0"/>
              <a:pPr/>
              <a:t>74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75995-2B34-4183-BFD8-3F77E9891179}" type="slidenum">
              <a:rPr lang="it-IT" smtClean="0"/>
              <a:pPr/>
              <a:t>75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75995-2B34-4183-BFD8-3F77E9891179}" type="slidenum">
              <a:rPr lang="it-IT" smtClean="0"/>
              <a:pPr/>
              <a:t>76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75995-2B34-4183-BFD8-3F77E9891179}" type="slidenum">
              <a:rPr lang="it-IT" smtClean="0"/>
              <a:pPr/>
              <a:t>77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A57C9-8169-4DEF-8CE2-8CF5E338406D}" type="slidenum">
              <a:rPr lang="it-IT" smtClean="0"/>
              <a:pPr/>
              <a:t>23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A57C9-8169-4DEF-8CE2-8CF5E338406D}" type="slidenum">
              <a:rPr lang="it-IT" smtClean="0"/>
              <a:pPr/>
              <a:t>24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A57C9-8169-4DEF-8CE2-8CF5E338406D}" type="slidenum">
              <a:rPr lang="it-IT" smtClean="0"/>
              <a:pPr/>
              <a:t>25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A57C9-8169-4DEF-8CE2-8CF5E338406D}" type="slidenum">
              <a:rPr lang="it-IT" smtClean="0"/>
              <a:pPr/>
              <a:t>26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A57C9-8169-4DEF-8CE2-8CF5E338406D}" type="slidenum">
              <a:rPr lang="it-IT" smtClean="0"/>
              <a:pPr/>
              <a:t>27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75995-2B34-4183-BFD8-3F77E9891179}" type="slidenum">
              <a:rPr lang="it-IT" smtClean="0"/>
              <a:pPr/>
              <a:t>71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75995-2B34-4183-BFD8-3F77E9891179}" type="slidenum">
              <a:rPr lang="it-IT" smtClean="0"/>
              <a:pPr/>
              <a:t>72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475995-2B34-4183-BFD8-3F77E9891179}" type="slidenum">
              <a:rPr lang="it-IT" smtClean="0"/>
              <a:pPr/>
              <a:t>73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A3A2E-1E23-4F20-8BE8-C4E7EC231F7F}" type="datetimeFigureOut">
              <a:rPr lang="it-IT" smtClean="0"/>
              <a:pPr/>
              <a:t>27/05/2015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B35AE-53B4-4318-B763-F14FC8CC82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A3A2E-1E23-4F20-8BE8-C4E7EC231F7F}" type="datetimeFigureOut">
              <a:rPr lang="it-IT" smtClean="0"/>
              <a:pPr/>
              <a:t>27/05/2015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B35AE-53B4-4318-B763-F14FC8CC82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A3A2E-1E23-4F20-8BE8-C4E7EC231F7F}" type="datetimeFigureOut">
              <a:rPr lang="it-IT" smtClean="0"/>
              <a:pPr/>
              <a:t>27/05/2015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B35AE-53B4-4318-B763-F14FC8CC82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A3A2E-1E23-4F20-8BE8-C4E7EC231F7F}" type="datetimeFigureOut">
              <a:rPr lang="it-IT" smtClean="0"/>
              <a:pPr/>
              <a:t>27/05/2015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B35AE-53B4-4318-B763-F14FC8CC82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A3A2E-1E23-4F20-8BE8-C4E7EC231F7F}" type="datetimeFigureOut">
              <a:rPr lang="it-IT" smtClean="0"/>
              <a:pPr/>
              <a:t>27/05/2015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B35AE-53B4-4318-B763-F14FC8CC82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A3A2E-1E23-4F20-8BE8-C4E7EC231F7F}" type="datetimeFigureOut">
              <a:rPr lang="it-IT" smtClean="0"/>
              <a:pPr/>
              <a:t>27/05/2015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B35AE-53B4-4318-B763-F14FC8CC82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A3A2E-1E23-4F20-8BE8-C4E7EC231F7F}" type="datetimeFigureOut">
              <a:rPr lang="it-IT" smtClean="0"/>
              <a:pPr/>
              <a:t>27/05/2015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B35AE-53B4-4318-B763-F14FC8CC82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A3A2E-1E23-4F20-8BE8-C4E7EC231F7F}" type="datetimeFigureOut">
              <a:rPr lang="it-IT" smtClean="0"/>
              <a:pPr/>
              <a:t>27/05/2015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B35AE-53B4-4318-B763-F14FC8CC82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A3A2E-1E23-4F20-8BE8-C4E7EC231F7F}" type="datetimeFigureOut">
              <a:rPr lang="it-IT" smtClean="0"/>
              <a:pPr/>
              <a:t>27/05/2015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B35AE-53B4-4318-B763-F14FC8CC82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A3A2E-1E23-4F20-8BE8-C4E7EC231F7F}" type="datetimeFigureOut">
              <a:rPr lang="it-IT" smtClean="0"/>
              <a:pPr/>
              <a:t>27/05/2015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B35AE-53B4-4318-B763-F14FC8CC82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A3A2E-1E23-4F20-8BE8-C4E7EC231F7F}" type="datetimeFigureOut">
              <a:rPr lang="it-IT" smtClean="0"/>
              <a:pPr/>
              <a:t>27/05/2015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B35AE-53B4-4318-B763-F14FC8CC82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A3A2E-1E23-4F20-8BE8-C4E7EC231F7F}" type="datetimeFigureOut">
              <a:rPr lang="it-IT" smtClean="0"/>
              <a:pPr/>
              <a:t>27/05/2015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B35AE-53B4-4318-B763-F14FC8CC82E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7" Type="http://schemas.openxmlformats.org/officeDocument/2006/relationships/image" Target="../media/image7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10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3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4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19.png"/><Relationship Id="rId5" Type="http://schemas.openxmlformats.org/officeDocument/2006/relationships/image" Target="../media/image9.png"/><Relationship Id="rId10" Type="http://schemas.openxmlformats.org/officeDocument/2006/relationships/image" Target="../media/image18.png"/><Relationship Id="rId4" Type="http://schemas.openxmlformats.org/officeDocument/2006/relationships/image" Target="../media/image15.png"/><Relationship Id="rId9" Type="http://schemas.openxmlformats.org/officeDocument/2006/relationships/image" Target="../media/image17.pn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image" Target="../media/image23.png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10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Contenuti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dirty="0" smtClean="0"/>
              <a:t>L’analisi di bilancio</a:t>
            </a:r>
          </a:p>
          <a:p>
            <a:r>
              <a:rPr lang="it-IT" dirty="0" smtClean="0"/>
              <a:t>Riclassificazione dello stato patrimoniale</a:t>
            </a:r>
          </a:p>
          <a:p>
            <a:r>
              <a:rPr lang="it-IT" dirty="0" smtClean="0"/>
              <a:t>Struttura patrimoniale</a:t>
            </a:r>
          </a:p>
          <a:p>
            <a:pPr lvl="1"/>
            <a:r>
              <a:rPr lang="it-IT" dirty="0" smtClean="0"/>
              <a:t>Composizione fonti e impieghi e indebitamento</a:t>
            </a:r>
          </a:p>
          <a:p>
            <a:r>
              <a:rPr lang="it-IT" dirty="0" smtClean="0"/>
              <a:t>Struttura patrimoniale e finanziaria</a:t>
            </a:r>
          </a:p>
          <a:p>
            <a:pPr lvl="1"/>
            <a:r>
              <a:rPr lang="it-IT" dirty="0" smtClean="0"/>
              <a:t>Margini e liquidità</a:t>
            </a:r>
          </a:p>
          <a:p>
            <a:r>
              <a:rPr lang="it-IT" dirty="0" smtClean="0"/>
              <a:t>Riclassificazione del conto economico</a:t>
            </a:r>
          </a:p>
          <a:p>
            <a:r>
              <a:rPr lang="it-IT" dirty="0" smtClean="0"/>
              <a:t>Efficienza</a:t>
            </a:r>
          </a:p>
          <a:p>
            <a:pPr lvl="1"/>
            <a:r>
              <a:rPr lang="it-IT" dirty="0"/>
              <a:t>C</a:t>
            </a:r>
            <a:r>
              <a:rPr lang="it-IT" dirty="0" smtClean="0"/>
              <a:t>iclo monetario e rotazione del capitale</a:t>
            </a:r>
          </a:p>
          <a:p>
            <a:r>
              <a:rPr lang="it-IT" dirty="0" smtClean="0"/>
              <a:t>Redditività</a:t>
            </a:r>
          </a:p>
          <a:p>
            <a:r>
              <a:rPr lang="it-IT" dirty="0" smtClean="0"/>
              <a:t>Leva finanziaria</a:t>
            </a:r>
          </a:p>
          <a:p>
            <a:r>
              <a:rPr lang="it-IT" dirty="0" smtClean="0"/>
              <a:t>Punto di pareggio</a:t>
            </a:r>
          </a:p>
          <a:p>
            <a:r>
              <a:rPr lang="it-IT" dirty="0" smtClean="0"/>
              <a:t>Leva </a:t>
            </a:r>
            <a:r>
              <a:rPr lang="it-IT" dirty="0" smtClean="0"/>
              <a:t>operativa</a:t>
            </a:r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775320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La riclassificazione dello stato patrimoniale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68319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Riclassificazione dello stato patrimoniale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Raggruppare le voci di stato patrimoniale secondo criteri omogenei</a:t>
            </a:r>
          </a:p>
          <a:p>
            <a:r>
              <a:rPr lang="it-IT" dirty="0" smtClean="0"/>
              <a:t>Attivo</a:t>
            </a:r>
          </a:p>
          <a:p>
            <a:pPr lvl="1">
              <a:buFont typeface="Arial" pitchFamily="34" charset="0"/>
              <a:buChar char="•"/>
            </a:pPr>
            <a:r>
              <a:rPr lang="it-IT" b="1" i="1" dirty="0" smtClean="0">
                <a:solidFill>
                  <a:srgbClr val="008000"/>
                </a:solidFill>
              </a:rPr>
              <a:t>Liquidità</a:t>
            </a:r>
            <a:r>
              <a:rPr lang="it-IT" dirty="0" smtClean="0"/>
              <a:t>:</a:t>
            </a:r>
            <a:r>
              <a:rPr lang="it-IT" dirty="0" smtClean="0">
                <a:sym typeface="Wingdings" pitchFamily="2" charset="2"/>
              </a:rPr>
              <a:t> capacità di trasformarsi in un ingresso monetario</a:t>
            </a:r>
          </a:p>
          <a:p>
            <a:r>
              <a:rPr lang="it-IT" dirty="0" smtClean="0">
                <a:sym typeface="Wingdings" pitchFamily="2" charset="2"/>
              </a:rPr>
              <a:t>Passivo</a:t>
            </a:r>
          </a:p>
          <a:p>
            <a:pPr lvl="1">
              <a:buFont typeface="Arial" pitchFamily="34" charset="0"/>
              <a:buChar char="•"/>
            </a:pPr>
            <a:r>
              <a:rPr lang="it-IT" b="1" i="1" dirty="0" smtClean="0">
                <a:solidFill>
                  <a:srgbClr val="008000"/>
                </a:solidFill>
                <a:sym typeface="Wingdings" pitchFamily="2" charset="2"/>
              </a:rPr>
              <a:t>Esigibilità</a:t>
            </a:r>
            <a:r>
              <a:rPr lang="it-IT" dirty="0" smtClean="0">
                <a:sym typeface="Wingdings" pitchFamily="2" charset="2"/>
              </a:rPr>
              <a:t>: attitudine a trasformarsi in un’uscita monetaria</a:t>
            </a:r>
          </a:p>
          <a:p>
            <a:pPr lvl="1">
              <a:buFont typeface="Arial" pitchFamily="34" charset="0"/>
              <a:buChar char="•"/>
            </a:pPr>
            <a:r>
              <a:rPr lang="it-IT" b="1" i="1" dirty="0" smtClean="0">
                <a:solidFill>
                  <a:srgbClr val="008000"/>
                </a:solidFill>
                <a:sym typeface="Wingdings" pitchFamily="2" charset="2"/>
              </a:rPr>
              <a:t>Proprietà</a:t>
            </a:r>
            <a:r>
              <a:rPr lang="it-IT" dirty="0" smtClean="0">
                <a:sym typeface="Wingdings" pitchFamily="2" charset="2"/>
              </a:rPr>
              <a:t>: provenienza del capitale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797468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Perché riclassificare l’attivo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43018" y="1814514"/>
            <a:ext cx="5614998" cy="4114816"/>
          </a:xfrm>
        </p:spPr>
        <p:txBody>
          <a:bodyPr/>
          <a:lstStyle/>
          <a:p>
            <a:pPr>
              <a:buNone/>
            </a:pPr>
            <a:r>
              <a:rPr lang="it-IT" dirty="0" smtClean="0"/>
              <a:t>A. Crediti verso soci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err="1" smtClean="0"/>
              <a:t>B.III</a:t>
            </a:r>
            <a:r>
              <a:rPr lang="it-IT" dirty="0" smtClean="0"/>
              <a:t>. Immobilizzazioni finanziarie</a:t>
            </a:r>
          </a:p>
          <a:p>
            <a:pPr lvl="1">
              <a:buNone/>
            </a:pPr>
            <a:r>
              <a:rPr lang="it-IT" dirty="0" smtClean="0"/>
              <a:t>2) Crediti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C. Attivo circolante</a:t>
            </a:r>
          </a:p>
          <a:p>
            <a:pPr lvl="1">
              <a:buNone/>
            </a:pPr>
            <a:r>
              <a:rPr lang="it-IT" dirty="0" smtClean="0"/>
              <a:t>II. Crediti</a:t>
            </a:r>
            <a:endParaRPr lang="it-IT" dirty="0"/>
          </a:p>
        </p:txBody>
      </p:sp>
      <p:sp>
        <p:nvSpPr>
          <p:cNvPr id="4" name="Rettangolo arrotondato 3"/>
          <p:cNvSpPr/>
          <p:nvPr/>
        </p:nvSpPr>
        <p:spPr>
          <a:xfrm>
            <a:off x="6929454" y="3098808"/>
            <a:ext cx="1785950" cy="914400"/>
          </a:xfrm>
          <a:prstGeom prst="roundRect">
            <a:avLst/>
          </a:prstGeom>
          <a:solidFill>
            <a:srgbClr val="3399FF">
              <a:alpha val="50196"/>
            </a:srgbClr>
          </a:solidFill>
          <a:ln w="19050">
            <a:solidFill>
              <a:srgbClr val="0033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crediti di natura finanziaria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5" name="Rettangolo arrotondato 4"/>
          <p:cNvSpPr/>
          <p:nvPr/>
        </p:nvSpPr>
        <p:spPr>
          <a:xfrm>
            <a:off x="6929454" y="4800616"/>
            <a:ext cx="1785950" cy="914400"/>
          </a:xfrm>
          <a:prstGeom prst="roundRect">
            <a:avLst/>
          </a:prstGeom>
          <a:solidFill>
            <a:srgbClr val="3399FF">
              <a:alpha val="50196"/>
            </a:srgbClr>
          </a:solidFill>
          <a:ln w="19050">
            <a:solidFill>
              <a:srgbClr val="0033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crediti di natura commerciale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6929454" y="1655754"/>
            <a:ext cx="1785950" cy="914400"/>
          </a:xfrm>
          <a:prstGeom prst="roundRect">
            <a:avLst/>
          </a:prstGeom>
          <a:solidFill>
            <a:srgbClr val="3399FF">
              <a:alpha val="50196"/>
            </a:srgbClr>
          </a:solidFill>
          <a:ln w="19050">
            <a:solidFill>
              <a:srgbClr val="0033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crediti verso una specifica categoria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11" name="Freccia bidirezionale verticale 10"/>
          <p:cNvSpPr/>
          <p:nvPr/>
        </p:nvSpPr>
        <p:spPr>
          <a:xfrm>
            <a:off x="428596" y="1827218"/>
            <a:ext cx="857256" cy="3887798"/>
          </a:xfrm>
          <a:prstGeom prst="upDownArrow">
            <a:avLst/>
          </a:prstGeom>
          <a:solidFill>
            <a:srgbClr val="3399FF">
              <a:alpha val="50196"/>
            </a:srgbClr>
          </a:solidFill>
          <a:ln w="19050">
            <a:solidFill>
              <a:srgbClr val="0033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sia entro che oltre l’esercizio</a:t>
            </a:r>
            <a:endParaRPr lang="it-IT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659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Riclassificazione dell’attivo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7115196" cy="4525963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Attività fisse (AF): voci che si trasformano in denaro oltre l’esercizio successivo</a:t>
            </a:r>
          </a:p>
          <a:p>
            <a:r>
              <a:rPr lang="it-IT" dirty="0" smtClean="0"/>
              <a:t>Attività correnti (AC): voci che si trasformano in denaro entro l’esercizio successivo</a:t>
            </a:r>
          </a:p>
          <a:p>
            <a:pPr lvl="1">
              <a:buFont typeface="Arial" pitchFamily="34" charset="0"/>
              <a:buChar char="•"/>
            </a:pPr>
            <a:r>
              <a:rPr lang="it-IT" dirty="0" smtClean="0"/>
              <a:t>Rimanenze disponibili (RD)</a:t>
            </a:r>
          </a:p>
          <a:p>
            <a:pPr lvl="1">
              <a:buFont typeface="Arial" pitchFamily="34" charset="0"/>
              <a:buChar char="•"/>
            </a:pPr>
            <a:r>
              <a:rPr lang="it-IT" dirty="0" smtClean="0"/>
              <a:t>Liquidità differite (LD)</a:t>
            </a:r>
          </a:p>
          <a:p>
            <a:pPr lvl="1">
              <a:buFont typeface="Arial" pitchFamily="34" charset="0"/>
              <a:buChar char="•"/>
            </a:pPr>
            <a:r>
              <a:rPr lang="it-IT" dirty="0" smtClean="0"/>
              <a:t>Liquidità immediate (</a:t>
            </a:r>
            <a:r>
              <a:rPr lang="it-IT" dirty="0" err="1" smtClean="0"/>
              <a:t>LI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4" name="Freccia in giù 3"/>
          <p:cNvSpPr/>
          <p:nvPr/>
        </p:nvSpPr>
        <p:spPr>
          <a:xfrm>
            <a:off x="8001024" y="1600200"/>
            <a:ext cx="785818" cy="4525963"/>
          </a:xfrm>
          <a:prstGeom prst="downArrow">
            <a:avLst/>
          </a:prstGeom>
          <a:solidFill>
            <a:srgbClr val="FF7C80">
              <a:alpha val="50196"/>
            </a:srgbClr>
          </a:solidFill>
          <a:ln w="19050">
            <a:solidFill>
              <a:srgbClr val="FF5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</a:rPr>
              <a:t>liquidità crescente</a:t>
            </a:r>
            <a:endParaRPr lang="it-IT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6848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Attività fisse</a:t>
            </a:r>
            <a:endParaRPr lang="it-IT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</p:nvPr>
        </p:nvGraphicFramePr>
        <p:xfrm>
          <a:off x="142844" y="1285860"/>
          <a:ext cx="8715436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4510176" y="2462751"/>
            <a:ext cx="163346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 smtClean="0">
                <a:latin typeface="+mj-lt"/>
              </a:rPr>
              <a:t>Beni materiali</a:t>
            </a:r>
          </a:p>
          <a:p>
            <a:pPr algn="ctr"/>
            <a:r>
              <a:rPr lang="it-IT" sz="2000" dirty="0" smtClean="0">
                <a:latin typeface="+mj-lt"/>
              </a:rPr>
              <a:t>e immateriali</a:t>
            </a:r>
          </a:p>
          <a:p>
            <a:pPr algn="ctr"/>
            <a:r>
              <a:rPr lang="it-IT" sz="2000" dirty="0" smtClean="0">
                <a:latin typeface="+mj-lt"/>
              </a:rPr>
              <a:t>ad utilità</a:t>
            </a:r>
          </a:p>
          <a:p>
            <a:pPr algn="ctr"/>
            <a:r>
              <a:rPr lang="it-IT" sz="2000" dirty="0" smtClean="0">
                <a:latin typeface="+mj-lt"/>
              </a:rPr>
              <a:t>pluriennale</a:t>
            </a:r>
            <a:endParaRPr lang="it-IT" sz="2000" dirty="0">
              <a:latin typeface="+mj-lt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643306" y="4199287"/>
            <a:ext cx="16527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 smtClean="0">
                <a:latin typeface="+mj-lt"/>
              </a:rPr>
              <a:t>Partecipazioni</a:t>
            </a:r>
          </a:p>
          <a:p>
            <a:pPr algn="ctr"/>
            <a:r>
              <a:rPr lang="it-IT" sz="2000" dirty="0" smtClean="0">
                <a:latin typeface="+mj-lt"/>
              </a:rPr>
              <a:t>e titoli</a:t>
            </a:r>
          </a:p>
          <a:p>
            <a:pPr algn="ctr"/>
            <a:r>
              <a:rPr lang="it-IT" sz="2000" dirty="0" smtClean="0">
                <a:latin typeface="+mj-lt"/>
              </a:rPr>
              <a:t>strategici</a:t>
            </a:r>
            <a:endParaRPr lang="it-IT" sz="2000" dirty="0">
              <a:latin typeface="+mj-lt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928926" y="2462751"/>
            <a:ext cx="119667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 smtClean="0">
                <a:latin typeface="+mj-lt"/>
              </a:rPr>
              <a:t>Crediti</a:t>
            </a:r>
          </a:p>
          <a:p>
            <a:pPr algn="ctr"/>
            <a:r>
              <a:rPr lang="it-IT" sz="2000" dirty="0" smtClean="0">
                <a:latin typeface="+mj-lt"/>
              </a:rPr>
              <a:t>esigibili</a:t>
            </a:r>
          </a:p>
          <a:p>
            <a:pPr algn="ctr"/>
            <a:r>
              <a:rPr lang="it-IT" sz="2000" dirty="0" smtClean="0">
                <a:latin typeface="+mj-lt"/>
              </a:rPr>
              <a:t>oltre</a:t>
            </a:r>
          </a:p>
          <a:p>
            <a:pPr algn="ctr"/>
            <a:r>
              <a:rPr lang="it-IT" sz="2000" dirty="0" smtClean="0">
                <a:latin typeface="+mj-lt"/>
              </a:rPr>
              <a:t>l’esercizio</a:t>
            </a:r>
            <a:endParaRPr lang="it-IT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250635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Attività correnti</a:t>
            </a:r>
            <a:endParaRPr lang="it-IT" dirty="0"/>
          </a:p>
        </p:txBody>
      </p:sp>
      <p:sp>
        <p:nvSpPr>
          <p:cNvPr id="5" name="Rettangolo arrotondato 4"/>
          <p:cNvSpPr/>
          <p:nvPr/>
        </p:nvSpPr>
        <p:spPr>
          <a:xfrm>
            <a:off x="500034" y="2000240"/>
            <a:ext cx="1428760" cy="914400"/>
          </a:xfrm>
          <a:prstGeom prst="roundRect">
            <a:avLst/>
          </a:prstGeom>
          <a:solidFill>
            <a:srgbClr val="FFFF00">
              <a:alpha val="50196"/>
            </a:srgbClr>
          </a:solidFill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Rimanenze</a:t>
            </a:r>
          </a:p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MP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7" name="Freccia a destra 6"/>
          <p:cNvSpPr/>
          <p:nvPr/>
        </p:nvSpPr>
        <p:spPr>
          <a:xfrm>
            <a:off x="2071670" y="2214554"/>
            <a:ext cx="571504" cy="428628"/>
          </a:xfrm>
          <a:prstGeom prst="rightArrow">
            <a:avLst/>
          </a:prstGeom>
          <a:solidFill>
            <a:srgbClr val="A6A6A6">
              <a:alpha val="69804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000">
              <a:solidFill>
                <a:schemeClr val="tx1"/>
              </a:solidFill>
            </a:endParaRPr>
          </a:p>
        </p:txBody>
      </p:sp>
      <p:sp>
        <p:nvSpPr>
          <p:cNvPr id="8" name="Rettangolo arrotondato 7"/>
          <p:cNvSpPr/>
          <p:nvPr/>
        </p:nvSpPr>
        <p:spPr>
          <a:xfrm>
            <a:off x="2714612" y="2000240"/>
            <a:ext cx="1428760" cy="914400"/>
          </a:xfrm>
          <a:prstGeom prst="roundRect">
            <a:avLst/>
          </a:prstGeom>
          <a:solidFill>
            <a:srgbClr val="FF7C80">
              <a:alpha val="50196"/>
            </a:srgbClr>
          </a:solidFill>
          <a:ln w="19050">
            <a:solidFill>
              <a:srgbClr val="FF5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Rimanenze</a:t>
            </a:r>
          </a:p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PF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4929190" y="2000240"/>
            <a:ext cx="1428760" cy="914400"/>
          </a:xfrm>
          <a:prstGeom prst="roundRect">
            <a:avLst/>
          </a:prstGeom>
          <a:solidFill>
            <a:srgbClr val="3399FF">
              <a:alpha val="50196"/>
            </a:srgbClr>
          </a:solidFill>
          <a:ln w="19050">
            <a:solidFill>
              <a:srgbClr val="0033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Crediti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12" name="Rettangolo arrotondato 11"/>
          <p:cNvSpPr/>
          <p:nvPr/>
        </p:nvSpPr>
        <p:spPr>
          <a:xfrm>
            <a:off x="7110430" y="2000240"/>
            <a:ext cx="1428760" cy="914400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Liquidità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14" name="Rettangolo arrotondato 13"/>
          <p:cNvSpPr/>
          <p:nvPr/>
        </p:nvSpPr>
        <p:spPr>
          <a:xfrm>
            <a:off x="3214678" y="4071942"/>
            <a:ext cx="2236479" cy="1143008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Partecipazioni e titoli acquistati a fini speculativi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13" name="Freccia a destra 12"/>
          <p:cNvSpPr/>
          <p:nvPr/>
        </p:nvSpPr>
        <p:spPr>
          <a:xfrm>
            <a:off x="4286248" y="2214554"/>
            <a:ext cx="571504" cy="428628"/>
          </a:xfrm>
          <a:prstGeom prst="rightArrow">
            <a:avLst/>
          </a:prstGeom>
          <a:solidFill>
            <a:srgbClr val="A6A6A6">
              <a:alpha val="69804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000">
              <a:solidFill>
                <a:schemeClr val="tx1"/>
              </a:solidFill>
            </a:endParaRPr>
          </a:p>
        </p:txBody>
      </p:sp>
      <p:sp>
        <p:nvSpPr>
          <p:cNvPr id="15" name="Freccia a destra 14"/>
          <p:cNvSpPr/>
          <p:nvPr/>
        </p:nvSpPr>
        <p:spPr>
          <a:xfrm>
            <a:off x="6475426" y="2214554"/>
            <a:ext cx="571504" cy="428628"/>
          </a:xfrm>
          <a:prstGeom prst="rightArrow">
            <a:avLst/>
          </a:prstGeom>
          <a:solidFill>
            <a:srgbClr val="A6A6A6">
              <a:alpha val="69804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000">
              <a:solidFill>
                <a:schemeClr val="tx1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1542032" y="3000372"/>
            <a:ext cx="1601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smtClean="0">
                <a:latin typeface="+mj-lt"/>
              </a:rPr>
              <a:t>trasformazione</a:t>
            </a:r>
            <a:endParaRPr lang="it-IT" i="1" dirty="0">
              <a:latin typeface="+mj-lt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4120194" y="3000372"/>
            <a:ext cx="880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smtClean="0">
                <a:latin typeface="+mj-lt"/>
              </a:rPr>
              <a:t>vendita</a:t>
            </a:r>
            <a:endParaRPr lang="it-IT" i="1" dirty="0">
              <a:latin typeface="+mj-lt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6159036" y="3000372"/>
            <a:ext cx="1199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smtClean="0">
                <a:latin typeface="+mj-lt"/>
              </a:rPr>
              <a:t>riscossione</a:t>
            </a:r>
            <a:endParaRPr lang="it-IT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488660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Come riclassificare l’attivo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8561" y="1357298"/>
          <a:ext cx="8185405" cy="4820920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6765735"/>
                <a:gridCol w="141967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it-IT" baseline="0" dirty="0" smtClean="0">
                          <a:solidFill>
                            <a:schemeClr val="tx1"/>
                          </a:solidFill>
                        </a:rPr>
                        <a:t>ivilistico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Riclassificato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A. Crediti verso soci, parte</a:t>
                      </a:r>
                      <a:r>
                        <a:rPr lang="it-IT" baseline="0" dirty="0" smtClean="0">
                          <a:solidFill>
                            <a:schemeClr val="tx1"/>
                          </a:solidFill>
                        </a:rPr>
                        <a:t> già richiamata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AC (LD)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A. Crediti verso soci, parte da richiamare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AF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B. Immobilizzazioni materiali e immateriali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AF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B. Immobilizzazioni finanziarie, ad eccezione dei crediti entro i 12 mesi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AF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B. Crediti entro 12 mesi delle immobilizzazioni finanziarie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AC (LD)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C. Rimanenze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AC (RD)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C. Crediti,</a:t>
                      </a:r>
                      <a:r>
                        <a:rPr lang="it-IT" baseline="0" dirty="0" smtClean="0">
                          <a:solidFill>
                            <a:schemeClr val="tx1"/>
                          </a:solidFill>
                        </a:rPr>
                        <a:t> ad eccezione di quelli oltre i 12 mesi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AC (LD)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C. Crediti oltre i 12 mesi nell’attivo circolante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AF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C. Attività finanziarie che non costituiscono immobilizzazioni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AC (LD)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C. Disponibilità liquide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AC (</a:t>
                      </a:r>
                      <a:r>
                        <a:rPr lang="it-IT" dirty="0" err="1" smtClean="0">
                          <a:solidFill>
                            <a:schemeClr val="tx1"/>
                          </a:solidFill>
                        </a:rPr>
                        <a:t>LI</a:t>
                      </a:r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D. Ratei e risconti annuali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AC (LD)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D. Ratei e risconti pluriennali e disaggi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AF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41658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Riclassificazione del passivo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Capitale netto (CN): messo a disposizione dell’impresa dai suoi proprietari</a:t>
            </a:r>
          </a:p>
          <a:p>
            <a:r>
              <a:rPr lang="it-IT" dirty="0" smtClean="0"/>
              <a:t>Passività consolidate (PF): messe a disposizione da terzi, si trasformeranno in esborsi oltre l’esercizio successivo</a:t>
            </a:r>
          </a:p>
          <a:p>
            <a:r>
              <a:rPr lang="it-IT" dirty="0" smtClean="0"/>
              <a:t>Passività correnti (PC): messe a disposizione da terzi, esigibili entro l’esercizio successivo</a:t>
            </a:r>
          </a:p>
        </p:txBody>
      </p:sp>
    </p:spTree>
    <p:extLst>
      <p:ext uri="{BB962C8B-B14F-4D97-AF65-F5344CB8AC3E}">
        <p14:creationId xmlns:p14="http://schemas.microsoft.com/office/powerpoint/2010/main" val="8427042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Proprietà ed esigibilità del capitale</a:t>
            </a:r>
            <a:endParaRPr lang="it-IT" dirty="0"/>
          </a:p>
        </p:txBody>
      </p:sp>
      <p:sp>
        <p:nvSpPr>
          <p:cNvPr id="4" name="Rettangolo arrotondato 3"/>
          <p:cNvSpPr/>
          <p:nvPr/>
        </p:nvSpPr>
        <p:spPr>
          <a:xfrm>
            <a:off x="3214678" y="1928802"/>
            <a:ext cx="1928826" cy="1357322"/>
          </a:xfrm>
          <a:prstGeom prst="roundRect">
            <a:avLst/>
          </a:prstGeom>
          <a:solidFill>
            <a:srgbClr val="FF7C80">
              <a:alpha val="50196"/>
            </a:srgbClr>
          </a:solidFill>
          <a:ln w="19050">
            <a:solidFill>
              <a:srgbClr val="FF5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</a:rPr>
              <a:t>Capitale netto</a:t>
            </a: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5" name="Rettangolo arrotondato 4"/>
          <p:cNvSpPr/>
          <p:nvPr/>
        </p:nvSpPr>
        <p:spPr>
          <a:xfrm>
            <a:off x="3214678" y="3344862"/>
            <a:ext cx="1928826" cy="1000132"/>
          </a:xfrm>
          <a:prstGeom prst="roundRect">
            <a:avLst/>
          </a:prstGeom>
          <a:solidFill>
            <a:srgbClr val="FFFF00">
              <a:alpha val="50196"/>
            </a:srgbClr>
          </a:solidFill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</a:rPr>
              <a:t>Passività consolidate</a:t>
            </a: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3214678" y="4403732"/>
            <a:ext cx="1928826" cy="1714512"/>
          </a:xfrm>
          <a:prstGeom prst="roundRect">
            <a:avLst/>
          </a:prstGeom>
          <a:solidFill>
            <a:srgbClr val="3399FF">
              <a:alpha val="50196"/>
            </a:srgbClr>
          </a:solidFill>
          <a:ln w="19050">
            <a:solidFill>
              <a:srgbClr val="0033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</a:rPr>
              <a:t>Passività correnti</a:t>
            </a: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785786" y="1928802"/>
            <a:ext cx="1928826" cy="1357322"/>
          </a:xfrm>
          <a:prstGeom prst="roundRect">
            <a:avLst/>
          </a:prstGeom>
          <a:solidFill>
            <a:srgbClr val="FF7C80">
              <a:alpha val="50196"/>
            </a:srgbClr>
          </a:solidFill>
          <a:ln w="19050">
            <a:solidFill>
              <a:srgbClr val="FF5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</a:rPr>
              <a:t>Capitale proprio (CN)</a:t>
            </a: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8" name="Rettangolo arrotondato 7"/>
          <p:cNvSpPr/>
          <p:nvPr/>
        </p:nvSpPr>
        <p:spPr>
          <a:xfrm>
            <a:off x="785786" y="3357562"/>
            <a:ext cx="1928826" cy="2786082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</a:rPr>
              <a:t>Capitale     di terzi (CT)</a:t>
            </a: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5643570" y="1928802"/>
            <a:ext cx="1928826" cy="2416192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</a:rPr>
              <a:t>Capitale permanente (CF)</a:t>
            </a: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5643570" y="4429132"/>
            <a:ext cx="1928826" cy="1714512"/>
          </a:xfrm>
          <a:prstGeom prst="roundRect">
            <a:avLst/>
          </a:prstGeom>
          <a:solidFill>
            <a:srgbClr val="3399FF">
              <a:alpha val="50196"/>
            </a:srgbClr>
          </a:solidFill>
          <a:ln w="19050">
            <a:solidFill>
              <a:srgbClr val="0033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</a:rPr>
              <a:t>Passività correnti (PC)</a:t>
            </a: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11" name="Freccia bidirezionale orizzontale 10"/>
          <p:cNvSpPr/>
          <p:nvPr/>
        </p:nvSpPr>
        <p:spPr>
          <a:xfrm>
            <a:off x="785786" y="1285860"/>
            <a:ext cx="6786610" cy="500066"/>
          </a:xfrm>
          <a:prstGeom prst="leftRightArrow">
            <a:avLst/>
          </a:prstGeom>
          <a:solidFill>
            <a:srgbClr val="A6A6A6">
              <a:alpha val="69804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1079580" y="1298560"/>
            <a:ext cx="1349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i="1" dirty="0" smtClean="0">
                <a:latin typeface="+mj-lt"/>
              </a:rPr>
              <a:t>proprietà</a:t>
            </a:r>
            <a:endParaRPr lang="it-IT" sz="2400" i="1" dirty="0">
              <a:latin typeface="+mj-lt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5929322" y="1298560"/>
            <a:ext cx="1379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i="1" dirty="0" smtClean="0">
                <a:latin typeface="+mj-lt"/>
              </a:rPr>
              <a:t>esigibilità</a:t>
            </a:r>
            <a:endParaRPr lang="it-IT" sz="24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526815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Come riclassificare il passivo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500034" y="2071678"/>
          <a:ext cx="8196390" cy="2982270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4923473"/>
                <a:gridCol w="3272917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it-IT" baseline="0" dirty="0" smtClean="0">
                          <a:solidFill>
                            <a:schemeClr val="tx1"/>
                          </a:solidFill>
                        </a:rPr>
                        <a:t>ivilistico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Riclassificato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A. Patrimonio netto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CN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8639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B. Fondi per rischi ed oneri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verificare in nota integrativa</a:t>
                      </a:r>
                      <a:r>
                        <a:rPr lang="it-IT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(PC)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C. Trattamento</a:t>
                      </a:r>
                      <a:r>
                        <a:rPr lang="it-IT" baseline="0" dirty="0" smtClean="0">
                          <a:solidFill>
                            <a:schemeClr val="tx1"/>
                          </a:solidFill>
                        </a:rPr>
                        <a:t> fine rapporto di lavoro subordinato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verificare in nota integrativa</a:t>
                      </a:r>
                      <a:r>
                        <a:rPr lang="it-IT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(PF)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D. Debiti entro i 12 mesi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PC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D. Debiti oltre i 12 mesi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PF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E. Ratei e risconti annuali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PC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E. Ratei e risconti pluriennali e aggi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PF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3655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L’analisi di bilancio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111465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Capitale investito e capitale acquisito</a:t>
            </a:r>
            <a:endParaRPr lang="it-IT" dirty="0"/>
          </a:p>
        </p:txBody>
      </p:sp>
      <p:sp>
        <p:nvSpPr>
          <p:cNvPr id="4" name="Rettangolo arrotondato 3"/>
          <p:cNvSpPr/>
          <p:nvPr/>
        </p:nvSpPr>
        <p:spPr>
          <a:xfrm>
            <a:off x="4572000" y="1928802"/>
            <a:ext cx="2071702" cy="1357322"/>
          </a:xfrm>
          <a:prstGeom prst="roundRect">
            <a:avLst/>
          </a:prstGeom>
          <a:solidFill>
            <a:srgbClr val="FF6600">
              <a:alpha val="69804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</a:rPr>
              <a:t>Capitale netto (CN)</a:t>
            </a: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5" name="Rettangolo arrotondato 4"/>
          <p:cNvSpPr/>
          <p:nvPr/>
        </p:nvSpPr>
        <p:spPr>
          <a:xfrm>
            <a:off x="4572000" y="3286124"/>
            <a:ext cx="2071702" cy="1000132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</a:rPr>
              <a:t>Passività consolidate (PF)</a:t>
            </a: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4572000" y="4286256"/>
            <a:ext cx="2071702" cy="1714512"/>
          </a:xfrm>
          <a:prstGeom prst="roundRect">
            <a:avLst/>
          </a:prstGeom>
          <a:solidFill>
            <a:srgbClr val="FF6600">
              <a:alpha val="3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</a:rPr>
              <a:t>Passività correnti (PC)</a:t>
            </a: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2000232" y="1928802"/>
            <a:ext cx="2071702" cy="928694"/>
          </a:xfrm>
          <a:prstGeom prst="roundRect">
            <a:avLst/>
          </a:prstGeom>
          <a:solidFill>
            <a:srgbClr val="33CC33">
              <a:alpha val="89804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</a:rPr>
              <a:t>Attività fisse (AF)</a:t>
            </a: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8" name="Rettangolo arrotondato 7"/>
          <p:cNvSpPr/>
          <p:nvPr/>
        </p:nvSpPr>
        <p:spPr>
          <a:xfrm>
            <a:off x="2000232" y="2857496"/>
            <a:ext cx="2071702" cy="1285884"/>
          </a:xfrm>
          <a:prstGeom prst="roundRect">
            <a:avLst/>
          </a:prstGeom>
          <a:solidFill>
            <a:srgbClr val="33CC33">
              <a:alpha val="69804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</a:rPr>
              <a:t>Rimanenze disponibili (RD)</a:t>
            </a: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2000232" y="4143380"/>
            <a:ext cx="2071702" cy="1062046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</a:rPr>
              <a:t>Liquidità differite (LD)</a:t>
            </a: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2000232" y="5205426"/>
            <a:ext cx="2071702" cy="795342"/>
          </a:xfrm>
          <a:prstGeom prst="roundRect">
            <a:avLst/>
          </a:prstGeom>
          <a:solidFill>
            <a:srgbClr val="33CC33">
              <a:alpha val="3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</a:rPr>
              <a:t>Liquidità immediate (</a:t>
            </a:r>
            <a:r>
              <a:rPr lang="it-IT" sz="2400" dirty="0" err="1" smtClean="0">
                <a:solidFill>
                  <a:schemeClr val="tx1"/>
                </a:solidFill>
              </a:rPr>
              <a:t>LI</a:t>
            </a:r>
            <a:r>
              <a:rPr lang="it-IT" sz="2400" dirty="0" smtClean="0">
                <a:solidFill>
                  <a:schemeClr val="tx1"/>
                </a:solidFill>
              </a:rPr>
              <a:t>)</a:t>
            </a: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11" name="Rettangolo arrotondato 10"/>
          <p:cNvSpPr/>
          <p:nvPr/>
        </p:nvSpPr>
        <p:spPr>
          <a:xfrm>
            <a:off x="6858016" y="1928802"/>
            <a:ext cx="642942" cy="4071966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</a:rPr>
              <a:t>Capitale acquisito (CA)</a:t>
            </a: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12" name="Rettangolo arrotondato 11"/>
          <p:cNvSpPr/>
          <p:nvPr/>
        </p:nvSpPr>
        <p:spPr>
          <a:xfrm>
            <a:off x="1142976" y="1928802"/>
            <a:ext cx="642942" cy="4071966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</a:rPr>
              <a:t>Capitale investito (</a:t>
            </a:r>
            <a:r>
              <a:rPr lang="it-IT" sz="2400" dirty="0" err="1" smtClean="0">
                <a:solidFill>
                  <a:schemeClr val="tx1"/>
                </a:solidFill>
              </a:rPr>
              <a:t>CI</a:t>
            </a:r>
            <a:r>
              <a:rPr lang="it-IT" sz="2400" dirty="0" smtClean="0">
                <a:solidFill>
                  <a:schemeClr val="tx1"/>
                </a:solidFill>
              </a:rPr>
              <a:t>)</a:t>
            </a:r>
            <a:endParaRPr lang="it-IT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3659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84393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Struttura patrimoniale:</a:t>
            </a:r>
            <a:br>
              <a:rPr lang="it-IT" dirty="0" smtClean="0"/>
            </a:br>
            <a:r>
              <a:rPr lang="it-IT" dirty="0" smtClean="0"/>
              <a:t>composizione fonti e impieghi e indebitamento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12711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Indici di composizione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Peso delle singole voci dello stato patrimoniale sul capitale totale</a:t>
            </a:r>
            <a:endParaRPr lang="it-IT" dirty="0"/>
          </a:p>
        </p:txBody>
      </p:sp>
      <p:graphicFrame>
        <p:nvGraphicFramePr>
          <p:cNvPr id="5" name="Diagramma 4"/>
          <p:cNvGraphicFramePr/>
          <p:nvPr/>
        </p:nvGraphicFramePr>
        <p:xfrm>
          <a:off x="1524000" y="243683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8411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Composizione degli impieghi</a:t>
            </a:r>
            <a:endParaRPr lang="it-IT" dirty="0"/>
          </a:p>
        </p:txBody>
      </p:sp>
      <p:graphicFrame>
        <p:nvGraphicFramePr>
          <p:cNvPr id="7" name="Grafico 6"/>
          <p:cNvGraphicFramePr/>
          <p:nvPr/>
        </p:nvGraphicFramePr>
        <p:xfrm>
          <a:off x="428596" y="1571612"/>
          <a:ext cx="814393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5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Rigidità vs. elasticità degli investimenti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/>
              <a:t>AF / </a:t>
            </a:r>
            <a:r>
              <a:rPr lang="it-IT" dirty="0" err="1" smtClean="0"/>
              <a:t>CI</a:t>
            </a:r>
            <a:r>
              <a:rPr lang="it-IT" dirty="0" smtClean="0"/>
              <a:t> = </a:t>
            </a:r>
            <a:r>
              <a:rPr lang="it-IT" b="1" i="1" dirty="0" smtClean="0">
                <a:solidFill>
                  <a:srgbClr val="008000"/>
                </a:solidFill>
              </a:rPr>
              <a:t>rigidità</a:t>
            </a:r>
            <a:r>
              <a:rPr lang="it-IT" dirty="0" smtClean="0"/>
              <a:t> degli investimenti</a:t>
            </a:r>
          </a:p>
          <a:p>
            <a:pPr lvl="1">
              <a:buNone/>
            </a:pPr>
            <a:r>
              <a:rPr lang="it-IT" dirty="0" smtClean="0"/>
              <a:t>elevata per i settori </a:t>
            </a:r>
            <a:r>
              <a:rPr lang="it-IT" i="1" dirty="0" smtClean="0"/>
              <a:t>capital intensive</a:t>
            </a:r>
          </a:p>
          <a:p>
            <a:pPr>
              <a:buNone/>
            </a:pPr>
            <a:r>
              <a:rPr lang="it-IT" dirty="0" smtClean="0"/>
              <a:t>AC / </a:t>
            </a:r>
            <a:r>
              <a:rPr lang="it-IT" dirty="0" err="1" smtClean="0"/>
              <a:t>CI</a:t>
            </a:r>
            <a:r>
              <a:rPr lang="it-IT" dirty="0" smtClean="0"/>
              <a:t> = </a:t>
            </a:r>
            <a:r>
              <a:rPr lang="it-IT" b="1" i="1" dirty="0" smtClean="0">
                <a:solidFill>
                  <a:srgbClr val="008000"/>
                </a:solidFill>
              </a:rPr>
              <a:t>elasticità</a:t>
            </a:r>
            <a:r>
              <a:rPr lang="it-IT" dirty="0" smtClean="0"/>
              <a:t> degli investimenti</a:t>
            </a:r>
          </a:p>
          <a:p>
            <a:pPr lvl="1">
              <a:buNone/>
            </a:pPr>
            <a:r>
              <a:rPr lang="it-IT" dirty="0" smtClean="0"/>
              <a:t>elevata per i settori </a:t>
            </a:r>
            <a:r>
              <a:rPr lang="it-IT" i="1" dirty="0" err="1" smtClean="0"/>
              <a:t>labor</a:t>
            </a:r>
            <a:r>
              <a:rPr lang="it-IT" i="1" dirty="0" smtClean="0"/>
              <a:t> intensive</a:t>
            </a:r>
          </a:p>
          <a:p>
            <a:pPr>
              <a:buNone/>
            </a:pPr>
            <a:r>
              <a:rPr lang="it-IT" dirty="0" smtClean="0"/>
              <a:t>RD / </a:t>
            </a:r>
            <a:r>
              <a:rPr lang="it-IT" dirty="0" err="1" smtClean="0"/>
              <a:t>CI</a:t>
            </a:r>
            <a:endParaRPr lang="it-IT" dirty="0" smtClean="0"/>
          </a:p>
          <a:p>
            <a:pPr lvl="1">
              <a:buNone/>
            </a:pPr>
            <a:r>
              <a:rPr lang="it-IT" dirty="0" smtClean="0"/>
              <a:t>trascurabile per le imprese di servizi</a:t>
            </a:r>
          </a:p>
          <a:p>
            <a:pPr>
              <a:buNone/>
            </a:pPr>
            <a:r>
              <a:rPr lang="it-IT" dirty="0" err="1" smtClean="0"/>
              <a:t>LI</a:t>
            </a:r>
            <a:r>
              <a:rPr lang="it-IT" dirty="0" smtClean="0"/>
              <a:t> / </a:t>
            </a:r>
            <a:r>
              <a:rPr lang="it-IT" dirty="0" err="1" smtClean="0"/>
              <a:t>CI</a:t>
            </a:r>
            <a:endParaRPr lang="it-IT" dirty="0" smtClean="0"/>
          </a:p>
          <a:p>
            <a:pPr lvl="1">
              <a:buNone/>
            </a:pPr>
            <a:r>
              <a:rPr lang="it-IT" dirty="0" smtClean="0"/>
              <a:t>generalmente trascurabile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3690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Composizione delle fonti</a:t>
            </a:r>
            <a:endParaRPr lang="it-IT" dirty="0"/>
          </a:p>
        </p:txBody>
      </p:sp>
      <p:graphicFrame>
        <p:nvGraphicFramePr>
          <p:cNvPr id="4" name="Grafico 3"/>
          <p:cNvGraphicFramePr/>
          <p:nvPr/>
        </p:nvGraphicFramePr>
        <p:xfrm>
          <a:off x="0" y="1068388"/>
          <a:ext cx="504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/>
          <p:cNvGraphicFramePr/>
          <p:nvPr/>
        </p:nvGraphicFramePr>
        <p:xfrm>
          <a:off x="4104000" y="3286124"/>
          <a:ext cx="504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72606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Rigidità vs. elasticità</a:t>
            </a:r>
            <a:br>
              <a:rPr lang="it-IT" dirty="0" smtClean="0"/>
            </a:br>
            <a:r>
              <a:rPr lang="it-IT" dirty="0" smtClean="0"/>
              <a:t>indipendenza vs. indebitamento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/>
              <a:t>PC / CA = </a:t>
            </a:r>
            <a:r>
              <a:rPr lang="it-IT" b="1" i="1" dirty="0" smtClean="0">
                <a:solidFill>
                  <a:srgbClr val="008000"/>
                </a:solidFill>
              </a:rPr>
              <a:t>elasticità</a:t>
            </a:r>
            <a:r>
              <a:rPr lang="it-IT" dirty="0" smtClean="0"/>
              <a:t> delle fonti</a:t>
            </a:r>
          </a:p>
          <a:p>
            <a:pPr>
              <a:buNone/>
            </a:pPr>
            <a:r>
              <a:rPr lang="it-IT" dirty="0" smtClean="0"/>
              <a:t>CF / CA = </a:t>
            </a:r>
            <a:r>
              <a:rPr lang="it-IT" b="1" i="1" dirty="0" smtClean="0">
                <a:solidFill>
                  <a:srgbClr val="008000"/>
                </a:solidFill>
              </a:rPr>
              <a:t>rigidità</a:t>
            </a:r>
            <a:r>
              <a:rPr lang="it-IT" dirty="0" smtClean="0"/>
              <a:t> delle fonti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CN / CA = </a:t>
            </a:r>
            <a:r>
              <a:rPr lang="it-IT" b="1" i="1" dirty="0" smtClean="0">
                <a:solidFill>
                  <a:srgbClr val="008000"/>
                </a:solidFill>
              </a:rPr>
              <a:t>indipendenza</a:t>
            </a:r>
            <a:r>
              <a:rPr lang="it-IT" dirty="0" smtClean="0"/>
              <a:t> del capitale acquisito</a:t>
            </a:r>
          </a:p>
          <a:p>
            <a:pPr>
              <a:buNone/>
            </a:pPr>
            <a:r>
              <a:rPr lang="it-IT" dirty="0" smtClean="0"/>
              <a:t>CT / CA = </a:t>
            </a:r>
            <a:r>
              <a:rPr lang="it-IT" b="1" i="1" dirty="0" smtClean="0">
                <a:solidFill>
                  <a:srgbClr val="008000"/>
                </a:solidFill>
              </a:rPr>
              <a:t>indebitamento</a:t>
            </a:r>
            <a:r>
              <a:rPr lang="it-IT" dirty="0" smtClean="0"/>
              <a:t> del capitale acquisito</a:t>
            </a:r>
          </a:p>
          <a:p>
            <a:pPr lvl="1">
              <a:buNone/>
            </a:pPr>
            <a:r>
              <a:rPr lang="it-IT" dirty="0" smtClean="0"/>
              <a:t>≈ 30% </a:t>
            </a:r>
            <a:r>
              <a:rPr lang="it-IT" dirty="0" smtClean="0">
                <a:sym typeface="Wingdings" pitchFamily="2" charset="2"/>
              </a:rPr>
              <a:t> struttura finanziaria ottimale</a:t>
            </a:r>
          </a:p>
          <a:p>
            <a:pPr lvl="1">
              <a:buNone/>
            </a:pPr>
            <a:r>
              <a:rPr lang="it-IT" dirty="0" smtClean="0"/>
              <a:t>≥ 65% </a:t>
            </a:r>
            <a:r>
              <a:rPr lang="it-IT" dirty="0" smtClean="0">
                <a:sym typeface="Wingdings" pitchFamily="2" charset="2"/>
              </a:rPr>
              <a:t> struttura finanziaria critica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79946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Rapporto di indebitamento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it-IT" sz="4000" dirty="0" smtClean="0"/>
              <a:t>i = CT / CN</a:t>
            </a:r>
          </a:p>
          <a:p>
            <a:pPr>
              <a:buNone/>
            </a:pPr>
            <a:r>
              <a:rPr lang="it-IT" dirty="0" smtClean="0"/>
              <a:t>CN / CA = 1 / (</a:t>
            </a:r>
            <a:r>
              <a:rPr lang="it-IT" dirty="0" err="1" smtClean="0"/>
              <a:t>1</a:t>
            </a:r>
            <a:r>
              <a:rPr lang="it-IT" dirty="0" smtClean="0"/>
              <a:t> + i) 				CT / CA = i / (1 + i)</a:t>
            </a:r>
          </a:p>
          <a:p>
            <a:pPr>
              <a:buNone/>
            </a:pPr>
            <a:endParaRPr lang="it-IT" dirty="0" smtClean="0"/>
          </a:p>
          <a:p>
            <a:pPr lvl="1">
              <a:buNone/>
            </a:pPr>
            <a:r>
              <a:rPr lang="it-IT" dirty="0" smtClean="0"/>
              <a:t>i ≈ 0,5 </a:t>
            </a:r>
            <a:r>
              <a:rPr lang="it-IT" dirty="0" smtClean="0">
                <a:sym typeface="Wingdings" pitchFamily="2" charset="2"/>
              </a:rPr>
              <a:t> struttura finanziaria ottimale</a:t>
            </a:r>
          </a:p>
          <a:p>
            <a:pPr lvl="1">
              <a:buNone/>
            </a:pPr>
            <a:r>
              <a:rPr lang="it-IT" dirty="0" smtClean="0"/>
              <a:t>i ≥ 2 </a:t>
            </a:r>
            <a:r>
              <a:rPr lang="it-IT" dirty="0" smtClean="0">
                <a:sym typeface="Wingdings" pitchFamily="2" charset="2"/>
              </a:rPr>
              <a:t> struttura finanziaria critica</a:t>
            </a: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1601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227269"/>
          </a:xfrm>
        </p:spPr>
        <p:txBody>
          <a:bodyPr/>
          <a:lstStyle/>
          <a:p>
            <a:r>
              <a:rPr lang="it-IT" dirty="0" smtClean="0"/>
              <a:t>Struttura patrimoniale e finanziaria: margini di bilancio ed indici di liquidità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984949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Margini di bilancio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Differenza tra voci dell’attivo e del passivo</a:t>
            </a:r>
          </a:p>
          <a:p>
            <a:r>
              <a:rPr lang="it-IT" dirty="0" smtClean="0"/>
              <a:t>Solidità patrimoniale e solvibilità finanziaria</a:t>
            </a:r>
            <a:endParaRPr lang="it-IT" dirty="0"/>
          </a:p>
        </p:txBody>
      </p:sp>
      <p:graphicFrame>
        <p:nvGraphicFramePr>
          <p:cNvPr id="4" name="Diagramma 3"/>
          <p:cNvGraphicFramePr/>
          <p:nvPr/>
        </p:nvGraphicFramePr>
        <p:xfrm>
          <a:off x="1524000" y="2685396"/>
          <a:ext cx="6096000" cy="374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97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Analisi di bilancio</a:t>
            </a:r>
            <a:endParaRPr lang="it-IT" dirty="0"/>
          </a:p>
        </p:txBody>
      </p:sp>
      <p:sp>
        <p:nvSpPr>
          <p:cNvPr id="4" name="Ovale 3"/>
          <p:cNvSpPr/>
          <p:nvPr/>
        </p:nvSpPr>
        <p:spPr>
          <a:xfrm>
            <a:off x="500034" y="2428868"/>
            <a:ext cx="2592000" cy="2592000"/>
          </a:xfrm>
          <a:prstGeom prst="ellipse">
            <a:avLst/>
          </a:prstGeom>
          <a:solidFill>
            <a:srgbClr val="3399FF">
              <a:alpha val="50196"/>
            </a:srgbClr>
          </a:solidFill>
          <a:ln w="19050">
            <a:solidFill>
              <a:srgbClr val="0033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</a:rPr>
              <a:t>Dati di bilancio</a:t>
            </a: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5" name="Ovale 4"/>
          <p:cNvSpPr/>
          <p:nvPr/>
        </p:nvSpPr>
        <p:spPr>
          <a:xfrm>
            <a:off x="6125090" y="2428868"/>
            <a:ext cx="2590314" cy="2590314"/>
          </a:xfrm>
          <a:prstGeom prst="ellipse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</a:rPr>
              <a:t>Informazioni sulla gestione</a:t>
            </a: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6" name="Freccia a destra 5"/>
          <p:cNvSpPr/>
          <p:nvPr/>
        </p:nvSpPr>
        <p:spPr>
          <a:xfrm>
            <a:off x="3233224" y="3143248"/>
            <a:ext cx="2767536" cy="1214446"/>
          </a:xfrm>
          <a:prstGeom prst="rightArrow">
            <a:avLst/>
          </a:prstGeom>
          <a:solidFill>
            <a:srgbClr val="FF7C80">
              <a:alpha val="50196"/>
            </a:srgbClr>
          </a:solidFill>
          <a:ln w="19050">
            <a:solidFill>
              <a:srgbClr val="FF5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</a:rPr>
              <a:t>Analisi di bilancio</a:t>
            </a:r>
            <a:endParaRPr lang="it-IT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0183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Margine di struttura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Capacità di coprire le immobilizzazioni con il solo capitale proprio </a:t>
            </a:r>
            <a:r>
              <a:rPr lang="it-IT" dirty="0" smtClean="0">
                <a:sym typeface="Wingdings" pitchFamily="2" charset="2"/>
              </a:rPr>
              <a:t> </a:t>
            </a:r>
            <a:r>
              <a:rPr lang="it-IT" b="1" i="1" dirty="0" smtClean="0">
                <a:solidFill>
                  <a:srgbClr val="008000"/>
                </a:solidFill>
                <a:sym typeface="Wingdings" pitchFamily="2" charset="2"/>
              </a:rPr>
              <a:t>solidità</a:t>
            </a:r>
            <a:r>
              <a:rPr lang="it-IT" dirty="0" smtClean="0">
                <a:sym typeface="Wingdings" pitchFamily="2" charset="2"/>
              </a:rPr>
              <a:t> patrimoniale</a:t>
            </a:r>
          </a:p>
          <a:p>
            <a:pPr algn="ctr">
              <a:buNone/>
            </a:pPr>
            <a:r>
              <a:rPr lang="it-IT" sz="4400" dirty="0" smtClean="0">
                <a:sym typeface="Wingdings" pitchFamily="2" charset="2"/>
              </a:rPr>
              <a:t>MS = CN – AF</a:t>
            </a:r>
            <a:endParaRPr lang="it-IT" dirty="0" smtClean="0"/>
          </a:p>
        </p:txBody>
      </p:sp>
      <p:sp>
        <p:nvSpPr>
          <p:cNvPr id="4" name="Rettangolo arrotondato 3"/>
          <p:cNvSpPr/>
          <p:nvPr/>
        </p:nvSpPr>
        <p:spPr>
          <a:xfrm>
            <a:off x="642910" y="3857628"/>
            <a:ext cx="1071570" cy="985838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AF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5" name="Rettangolo arrotondato 4"/>
          <p:cNvSpPr/>
          <p:nvPr/>
        </p:nvSpPr>
        <p:spPr>
          <a:xfrm>
            <a:off x="642910" y="4843466"/>
            <a:ext cx="1071570" cy="1357322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AC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1857356" y="3857628"/>
            <a:ext cx="1071570" cy="1343028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CN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1857356" y="5200656"/>
            <a:ext cx="1071570" cy="1000132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CT</a:t>
            </a:r>
            <a:endParaRPr lang="it-IT" sz="2000" dirty="0">
              <a:solidFill>
                <a:schemeClr val="tx1"/>
              </a:solidFill>
            </a:endParaRPr>
          </a:p>
        </p:txBody>
      </p:sp>
      <p:cxnSp>
        <p:nvCxnSpPr>
          <p:cNvPr id="9" name="Connettore 2 8"/>
          <p:cNvCxnSpPr/>
          <p:nvPr/>
        </p:nvCxnSpPr>
        <p:spPr>
          <a:xfrm rot="16200000" flipV="1">
            <a:off x="3107520" y="5022060"/>
            <a:ext cx="35719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>
            <a:off x="1714480" y="4843467"/>
            <a:ext cx="1571636" cy="1588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>
            <a:off x="2928928" y="5199862"/>
            <a:ext cx="357981" cy="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3286116" y="4786322"/>
            <a:ext cx="896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+mj-lt"/>
              </a:rPr>
              <a:t>MS &gt; 0</a:t>
            </a:r>
            <a:endParaRPr lang="it-IT" sz="2000" dirty="0">
              <a:latin typeface="+mj-lt"/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4961485" y="3857628"/>
            <a:ext cx="1071570" cy="1328804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AF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18" name="Rettangolo arrotondato 17"/>
          <p:cNvSpPr/>
          <p:nvPr/>
        </p:nvSpPr>
        <p:spPr>
          <a:xfrm>
            <a:off x="4961485" y="5199862"/>
            <a:ext cx="1071570" cy="1000926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AC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19" name="Rettangolo arrotondato 18"/>
          <p:cNvSpPr/>
          <p:nvPr/>
        </p:nvSpPr>
        <p:spPr>
          <a:xfrm>
            <a:off x="6175931" y="3857628"/>
            <a:ext cx="1071570" cy="985836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CN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20" name="Rettangolo arrotondato 19"/>
          <p:cNvSpPr/>
          <p:nvPr/>
        </p:nvSpPr>
        <p:spPr>
          <a:xfrm>
            <a:off x="6175931" y="4845055"/>
            <a:ext cx="1071570" cy="1355733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CT</a:t>
            </a:r>
            <a:endParaRPr lang="it-IT" sz="2000" dirty="0">
              <a:solidFill>
                <a:schemeClr val="tx1"/>
              </a:solidFill>
            </a:endParaRPr>
          </a:p>
        </p:txBody>
      </p:sp>
      <p:cxnSp>
        <p:nvCxnSpPr>
          <p:cNvPr id="21" name="Connettore 2 20"/>
          <p:cNvCxnSpPr/>
          <p:nvPr/>
        </p:nvCxnSpPr>
        <p:spPr>
          <a:xfrm rot="16200000" flipV="1">
            <a:off x="7426095" y="5022060"/>
            <a:ext cx="35719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1"/>
          <p:cNvCxnSpPr/>
          <p:nvPr/>
        </p:nvCxnSpPr>
        <p:spPr>
          <a:xfrm>
            <a:off x="6033055" y="5213362"/>
            <a:ext cx="1571636" cy="1588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/>
          <p:cNvSpPr txBox="1"/>
          <p:nvPr/>
        </p:nvSpPr>
        <p:spPr>
          <a:xfrm>
            <a:off x="7604691" y="4799022"/>
            <a:ext cx="896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+mj-lt"/>
              </a:rPr>
              <a:t>MS &lt; 0</a:t>
            </a:r>
            <a:endParaRPr lang="it-IT" sz="2000" dirty="0">
              <a:latin typeface="+mj-lt"/>
            </a:endParaRPr>
          </a:p>
        </p:txBody>
      </p:sp>
      <p:cxnSp>
        <p:nvCxnSpPr>
          <p:cNvPr id="23" name="Connettore 1 22"/>
          <p:cNvCxnSpPr/>
          <p:nvPr/>
        </p:nvCxnSpPr>
        <p:spPr>
          <a:xfrm>
            <a:off x="7247503" y="4845059"/>
            <a:ext cx="357981" cy="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68036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Margine di tesoreria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Capacità di coprire le passività correnti con le liquidità </a:t>
            </a:r>
            <a:r>
              <a:rPr lang="it-IT" dirty="0" smtClean="0">
                <a:sym typeface="Wingdings" pitchFamily="2" charset="2"/>
              </a:rPr>
              <a:t> </a:t>
            </a:r>
            <a:r>
              <a:rPr lang="it-IT" b="1" i="1" dirty="0" smtClean="0">
                <a:solidFill>
                  <a:srgbClr val="008000"/>
                </a:solidFill>
                <a:sym typeface="Wingdings" pitchFamily="2" charset="2"/>
              </a:rPr>
              <a:t>solvibilità</a:t>
            </a:r>
            <a:r>
              <a:rPr lang="it-IT" dirty="0" smtClean="0">
                <a:sym typeface="Wingdings" pitchFamily="2" charset="2"/>
              </a:rPr>
              <a:t> finanziaria</a:t>
            </a:r>
          </a:p>
          <a:p>
            <a:pPr algn="ctr">
              <a:buNone/>
            </a:pPr>
            <a:r>
              <a:rPr lang="it-IT" sz="4400" dirty="0" smtClean="0">
                <a:sym typeface="Wingdings" pitchFamily="2" charset="2"/>
              </a:rPr>
              <a:t>MT = LD + </a:t>
            </a:r>
            <a:r>
              <a:rPr lang="it-IT" sz="4400" dirty="0" err="1" smtClean="0">
                <a:sym typeface="Wingdings" pitchFamily="2" charset="2"/>
              </a:rPr>
              <a:t>LI</a:t>
            </a:r>
            <a:r>
              <a:rPr lang="it-IT" sz="4400" dirty="0" smtClean="0">
                <a:sym typeface="Wingdings" pitchFamily="2" charset="2"/>
              </a:rPr>
              <a:t> - PC</a:t>
            </a:r>
            <a:endParaRPr lang="it-IT" sz="4400" dirty="0"/>
          </a:p>
        </p:txBody>
      </p:sp>
      <p:sp>
        <p:nvSpPr>
          <p:cNvPr id="4" name="Rettangolo arrotondato 3"/>
          <p:cNvSpPr/>
          <p:nvPr/>
        </p:nvSpPr>
        <p:spPr>
          <a:xfrm>
            <a:off x="642910" y="3857628"/>
            <a:ext cx="1071570" cy="785818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AF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5" name="Rettangolo arrotondato 4"/>
          <p:cNvSpPr/>
          <p:nvPr/>
        </p:nvSpPr>
        <p:spPr>
          <a:xfrm>
            <a:off x="642910" y="4643446"/>
            <a:ext cx="1071570" cy="585798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RD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1857356" y="3857628"/>
            <a:ext cx="1071570" cy="928694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CN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1857356" y="4786322"/>
            <a:ext cx="1071570" cy="785818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PF</a:t>
            </a:r>
            <a:endParaRPr lang="it-IT" sz="2000" dirty="0">
              <a:solidFill>
                <a:schemeClr val="tx1"/>
              </a:solidFill>
            </a:endParaRPr>
          </a:p>
        </p:txBody>
      </p:sp>
      <p:cxnSp>
        <p:nvCxnSpPr>
          <p:cNvPr id="8" name="Connettore 2 7"/>
          <p:cNvCxnSpPr/>
          <p:nvPr/>
        </p:nvCxnSpPr>
        <p:spPr>
          <a:xfrm rot="16200000" flipV="1">
            <a:off x="3107520" y="5393545"/>
            <a:ext cx="35719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>
            <a:off x="1714480" y="5215744"/>
            <a:ext cx="1571636" cy="1588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>
            <a:off x="2928928" y="5572139"/>
            <a:ext cx="357981" cy="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3286116" y="5158599"/>
            <a:ext cx="902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+mj-lt"/>
              </a:rPr>
              <a:t>MT &gt; 0</a:t>
            </a:r>
            <a:endParaRPr lang="it-IT" sz="2000" dirty="0">
              <a:latin typeface="+mj-lt"/>
            </a:endParaRPr>
          </a:p>
        </p:txBody>
      </p:sp>
      <p:sp>
        <p:nvSpPr>
          <p:cNvPr id="20" name="Rettangolo arrotondato 19"/>
          <p:cNvSpPr/>
          <p:nvPr/>
        </p:nvSpPr>
        <p:spPr>
          <a:xfrm>
            <a:off x="642910" y="5214950"/>
            <a:ext cx="1071570" cy="585798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LD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21" name="Rettangolo arrotondato 20"/>
          <p:cNvSpPr/>
          <p:nvPr/>
        </p:nvSpPr>
        <p:spPr>
          <a:xfrm>
            <a:off x="642910" y="5800748"/>
            <a:ext cx="1071570" cy="366714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err="1" smtClean="0">
                <a:solidFill>
                  <a:schemeClr val="tx1"/>
                </a:solidFill>
              </a:rPr>
              <a:t>LI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22" name="Rettangolo arrotondato 21"/>
          <p:cNvSpPr/>
          <p:nvPr/>
        </p:nvSpPr>
        <p:spPr>
          <a:xfrm>
            <a:off x="1857356" y="5572140"/>
            <a:ext cx="1071570" cy="595322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PC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23" name="Rettangolo arrotondato 22"/>
          <p:cNvSpPr/>
          <p:nvPr/>
        </p:nvSpPr>
        <p:spPr>
          <a:xfrm>
            <a:off x="4883635" y="3857628"/>
            <a:ext cx="1071570" cy="785818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AF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24" name="Rettangolo arrotondato 23"/>
          <p:cNvSpPr/>
          <p:nvPr/>
        </p:nvSpPr>
        <p:spPr>
          <a:xfrm>
            <a:off x="4883635" y="4643446"/>
            <a:ext cx="1071570" cy="714380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RD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25" name="Rettangolo arrotondato 24"/>
          <p:cNvSpPr/>
          <p:nvPr/>
        </p:nvSpPr>
        <p:spPr>
          <a:xfrm>
            <a:off x="6098081" y="3857628"/>
            <a:ext cx="1071570" cy="642942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CN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26" name="Rettangolo arrotondato 25"/>
          <p:cNvSpPr/>
          <p:nvPr/>
        </p:nvSpPr>
        <p:spPr>
          <a:xfrm>
            <a:off x="6098081" y="4500570"/>
            <a:ext cx="1071570" cy="442922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PF</a:t>
            </a:r>
            <a:endParaRPr lang="it-IT" sz="2000" dirty="0">
              <a:solidFill>
                <a:schemeClr val="tx1"/>
              </a:solidFill>
            </a:endParaRPr>
          </a:p>
        </p:txBody>
      </p:sp>
      <p:cxnSp>
        <p:nvCxnSpPr>
          <p:cNvPr id="27" name="Connettore 2 26"/>
          <p:cNvCxnSpPr/>
          <p:nvPr/>
        </p:nvCxnSpPr>
        <p:spPr>
          <a:xfrm rot="16200000" flipV="1">
            <a:off x="7348245" y="5179232"/>
            <a:ext cx="35719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1 27"/>
          <p:cNvCxnSpPr/>
          <p:nvPr/>
        </p:nvCxnSpPr>
        <p:spPr>
          <a:xfrm>
            <a:off x="5955205" y="5356238"/>
            <a:ext cx="1571636" cy="1588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1 28"/>
          <p:cNvCxnSpPr/>
          <p:nvPr/>
        </p:nvCxnSpPr>
        <p:spPr>
          <a:xfrm>
            <a:off x="7169653" y="5000636"/>
            <a:ext cx="357981" cy="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CasellaDiTesto 29"/>
          <p:cNvSpPr txBox="1"/>
          <p:nvPr/>
        </p:nvSpPr>
        <p:spPr>
          <a:xfrm>
            <a:off x="7572396" y="4957716"/>
            <a:ext cx="902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+mj-lt"/>
              </a:rPr>
              <a:t>MT &lt; 0</a:t>
            </a:r>
            <a:endParaRPr lang="it-IT" sz="2000" dirty="0">
              <a:latin typeface="+mj-lt"/>
            </a:endParaRPr>
          </a:p>
        </p:txBody>
      </p:sp>
      <p:sp>
        <p:nvSpPr>
          <p:cNvPr id="31" name="Rettangolo arrotondato 30"/>
          <p:cNvSpPr/>
          <p:nvPr/>
        </p:nvSpPr>
        <p:spPr>
          <a:xfrm>
            <a:off x="4883635" y="5357826"/>
            <a:ext cx="1071570" cy="442922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LD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32" name="Rettangolo arrotondato 31"/>
          <p:cNvSpPr/>
          <p:nvPr/>
        </p:nvSpPr>
        <p:spPr>
          <a:xfrm>
            <a:off x="4883635" y="5800748"/>
            <a:ext cx="1071570" cy="366714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err="1" smtClean="0">
                <a:solidFill>
                  <a:schemeClr val="tx1"/>
                </a:solidFill>
              </a:rPr>
              <a:t>LI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33" name="Rettangolo arrotondato 32"/>
          <p:cNvSpPr/>
          <p:nvPr/>
        </p:nvSpPr>
        <p:spPr>
          <a:xfrm>
            <a:off x="6098081" y="4943492"/>
            <a:ext cx="1071570" cy="1223970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PC</a:t>
            </a:r>
            <a:endParaRPr lang="it-IT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0959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Capitale circolante netto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400" dirty="0" smtClean="0"/>
              <a:t>Differenza tra attivo corrente e passivo corrente </a:t>
            </a:r>
            <a:r>
              <a:rPr lang="it-IT" sz="2400" dirty="0" smtClean="0">
                <a:sym typeface="Wingdings" pitchFamily="2" charset="2"/>
              </a:rPr>
              <a:t> </a:t>
            </a:r>
            <a:r>
              <a:rPr lang="it-IT" sz="2400" b="1" i="1" dirty="0" smtClean="0">
                <a:solidFill>
                  <a:srgbClr val="008000"/>
                </a:solidFill>
              </a:rPr>
              <a:t>solvibilità</a:t>
            </a:r>
          </a:p>
          <a:p>
            <a:r>
              <a:rPr lang="it-IT" sz="2400" dirty="0" smtClean="0"/>
              <a:t>Differenza tra capitale permanente ed attività fisse </a:t>
            </a:r>
            <a:r>
              <a:rPr lang="it-IT" sz="2400" dirty="0" smtClean="0">
                <a:sym typeface="Wingdings" pitchFamily="2" charset="2"/>
              </a:rPr>
              <a:t> </a:t>
            </a:r>
            <a:r>
              <a:rPr lang="it-IT" sz="2400" b="1" i="1" dirty="0" smtClean="0">
                <a:solidFill>
                  <a:srgbClr val="008000"/>
                </a:solidFill>
              </a:rPr>
              <a:t>solidità</a:t>
            </a:r>
          </a:p>
          <a:p>
            <a:pPr algn="ctr">
              <a:buNone/>
            </a:pPr>
            <a:r>
              <a:rPr lang="it-IT" sz="3600" dirty="0" smtClean="0"/>
              <a:t>CCN = AC – PC = CF – AF</a:t>
            </a:r>
            <a:r>
              <a:rPr lang="it-IT" sz="2400" dirty="0" smtClean="0"/>
              <a:t> </a:t>
            </a:r>
            <a:endParaRPr lang="it-IT" sz="2400" dirty="0"/>
          </a:p>
        </p:txBody>
      </p:sp>
      <p:sp>
        <p:nvSpPr>
          <p:cNvPr id="4" name="Rettangolo arrotondato 3"/>
          <p:cNvSpPr/>
          <p:nvPr/>
        </p:nvSpPr>
        <p:spPr>
          <a:xfrm>
            <a:off x="642910" y="3643314"/>
            <a:ext cx="1071570" cy="985838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AF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5" name="Rettangolo arrotondato 4"/>
          <p:cNvSpPr/>
          <p:nvPr/>
        </p:nvSpPr>
        <p:spPr>
          <a:xfrm>
            <a:off x="642910" y="4629152"/>
            <a:ext cx="1071570" cy="1357322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AC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1857356" y="3643314"/>
            <a:ext cx="1071570" cy="1343028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CF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1857356" y="4986342"/>
            <a:ext cx="1071570" cy="1000132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PC</a:t>
            </a:r>
            <a:endParaRPr lang="it-IT" sz="2000" dirty="0">
              <a:solidFill>
                <a:schemeClr val="tx1"/>
              </a:solidFill>
            </a:endParaRPr>
          </a:p>
        </p:txBody>
      </p:sp>
      <p:cxnSp>
        <p:nvCxnSpPr>
          <p:cNvPr id="8" name="Connettore 2 7"/>
          <p:cNvCxnSpPr/>
          <p:nvPr/>
        </p:nvCxnSpPr>
        <p:spPr>
          <a:xfrm rot="16200000" flipV="1">
            <a:off x="3107520" y="4807746"/>
            <a:ext cx="35719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>
            <a:off x="1714480" y="4629153"/>
            <a:ext cx="1571636" cy="1588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>
            <a:off x="2928928" y="4985548"/>
            <a:ext cx="357981" cy="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3286116" y="4572008"/>
            <a:ext cx="995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+mj-lt"/>
              </a:rPr>
              <a:t>CCN &gt; 0</a:t>
            </a:r>
            <a:endParaRPr lang="it-IT" sz="2000" dirty="0">
              <a:latin typeface="+mj-lt"/>
            </a:endParaRPr>
          </a:p>
        </p:txBody>
      </p:sp>
      <p:sp>
        <p:nvSpPr>
          <p:cNvPr id="12" name="Rettangolo arrotondato 11"/>
          <p:cNvSpPr/>
          <p:nvPr/>
        </p:nvSpPr>
        <p:spPr>
          <a:xfrm>
            <a:off x="4961485" y="3643314"/>
            <a:ext cx="1071570" cy="1328804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AF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13" name="Rettangolo arrotondato 12"/>
          <p:cNvSpPr/>
          <p:nvPr/>
        </p:nvSpPr>
        <p:spPr>
          <a:xfrm>
            <a:off x="4961485" y="4985548"/>
            <a:ext cx="1071570" cy="1000926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AC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14" name="Rettangolo arrotondato 13"/>
          <p:cNvSpPr/>
          <p:nvPr/>
        </p:nvSpPr>
        <p:spPr>
          <a:xfrm>
            <a:off x="6175931" y="3643314"/>
            <a:ext cx="1071570" cy="985836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CF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15" name="Rettangolo arrotondato 14"/>
          <p:cNvSpPr/>
          <p:nvPr/>
        </p:nvSpPr>
        <p:spPr>
          <a:xfrm>
            <a:off x="6175931" y="4630741"/>
            <a:ext cx="1071570" cy="1355733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PC</a:t>
            </a:r>
            <a:endParaRPr lang="it-IT" sz="2000" dirty="0">
              <a:solidFill>
                <a:schemeClr val="tx1"/>
              </a:solidFill>
            </a:endParaRPr>
          </a:p>
        </p:txBody>
      </p:sp>
      <p:cxnSp>
        <p:nvCxnSpPr>
          <p:cNvPr id="16" name="Connettore 2 15"/>
          <p:cNvCxnSpPr/>
          <p:nvPr/>
        </p:nvCxnSpPr>
        <p:spPr>
          <a:xfrm rot="16200000" flipV="1">
            <a:off x="7426095" y="4807746"/>
            <a:ext cx="35719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>
            <a:off x="6033055" y="4999048"/>
            <a:ext cx="1571636" cy="1588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7604691" y="4584708"/>
            <a:ext cx="995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+mj-lt"/>
              </a:rPr>
              <a:t>CCN &lt; 0</a:t>
            </a:r>
            <a:endParaRPr lang="it-IT" sz="2000" dirty="0">
              <a:latin typeface="+mj-lt"/>
            </a:endParaRPr>
          </a:p>
        </p:txBody>
      </p:sp>
      <p:cxnSp>
        <p:nvCxnSpPr>
          <p:cNvPr id="19" name="Connettore 1 18"/>
          <p:cNvCxnSpPr/>
          <p:nvPr/>
        </p:nvCxnSpPr>
        <p:spPr>
          <a:xfrm>
            <a:off x="7247503" y="4630745"/>
            <a:ext cx="357981" cy="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74118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Capitale circolante netto e solvibilità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it-IT" dirty="0" smtClean="0"/>
              <a:t>CCN = AC – PC = RD + LD + </a:t>
            </a:r>
            <a:r>
              <a:rPr lang="it-IT" dirty="0" err="1" smtClean="0"/>
              <a:t>LI</a:t>
            </a:r>
            <a:r>
              <a:rPr lang="it-IT" dirty="0" smtClean="0"/>
              <a:t> – PC = RD + MT</a:t>
            </a:r>
            <a:endParaRPr lang="it-IT" dirty="0"/>
          </a:p>
        </p:txBody>
      </p:sp>
      <p:sp>
        <p:nvSpPr>
          <p:cNvPr id="4" name="Rettangolo arrotondato 3"/>
          <p:cNvSpPr/>
          <p:nvPr/>
        </p:nvSpPr>
        <p:spPr>
          <a:xfrm>
            <a:off x="642910" y="3071809"/>
            <a:ext cx="1071570" cy="1096181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AF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5" name="Rettangolo arrotondato 4"/>
          <p:cNvSpPr/>
          <p:nvPr/>
        </p:nvSpPr>
        <p:spPr>
          <a:xfrm>
            <a:off x="642910" y="4167991"/>
            <a:ext cx="1071570" cy="832645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RD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1857356" y="3071810"/>
            <a:ext cx="1071570" cy="928694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CN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1857356" y="4015590"/>
            <a:ext cx="1071570" cy="556417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PF</a:t>
            </a:r>
            <a:endParaRPr lang="it-IT" sz="2000" dirty="0">
              <a:solidFill>
                <a:schemeClr val="tx1"/>
              </a:solidFill>
            </a:endParaRPr>
          </a:p>
        </p:txBody>
      </p:sp>
      <p:cxnSp>
        <p:nvCxnSpPr>
          <p:cNvPr id="8" name="Connettore 2 7"/>
          <p:cNvCxnSpPr/>
          <p:nvPr/>
        </p:nvCxnSpPr>
        <p:spPr>
          <a:xfrm rot="16200000" flipV="1">
            <a:off x="3071803" y="4786322"/>
            <a:ext cx="428627" cy="1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>
            <a:off x="1714480" y="4999048"/>
            <a:ext cx="1571636" cy="1588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>
            <a:off x="2928928" y="4572007"/>
            <a:ext cx="357188" cy="2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3286116" y="4572008"/>
            <a:ext cx="902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+mj-lt"/>
              </a:rPr>
              <a:t>MT &lt; 0</a:t>
            </a:r>
            <a:endParaRPr lang="it-IT" sz="2000" dirty="0">
              <a:latin typeface="+mj-lt"/>
            </a:endParaRPr>
          </a:p>
        </p:txBody>
      </p:sp>
      <p:sp>
        <p:nvSpPr>
          <p:cNvPr id="12" name="Rettangolo arrotondato 11"/>
          <p:cNvSpPr/>
          <p:nvPr/>
        </p:nvSpPr>
        <p:spPr>
          <a:xfrm>
            <a:off x="642910" y="5000636"/>
            <a:ext cx="1071570" cy="642942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LD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13" name="Rettangolo arrotondato 12"/>
          <p:cNvSpPr/>
          <p:nvPr/>
        </p:nvSpPr>
        <p:spPr>
          <a:xfrm>
            <a:off x="642910" y="5634054"/>
            <a:ext cx="1071570" cy="366714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err="1" smtClean="0">
                <a:solidFill>
                  <a:schemeClr val="tx1"/>
                </a:solidFill>
              </a:rPr>
              <a:t>LI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14" name="Rettangolo arrotondato 13"/>
          <p:cNvSpPr/>
          <p:nvPr/>
        </p:nvSpPr>
        <p:spPr>
          <a:xfrm>
            <a:off x="1857358" y="4572008"/>
            <a:ext cx="1071570" cy="1428760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PC</a:t>
            </a:r>
            <a:endParaRPr lang="it-IT" sz="2000" dirty="0">
              <a:solidFill>
                <a:schemeClr val="tx1"/>
              </a:solidFill>
            </a:endParaRPr>
          </a:p>
        </p:txBody>
      </p:sp>
      <p:cxnSp>
        <p:nvCxnSpPr>
          <p:cNvPr id="15" name="Connettore 1 14"/>
          <p:cNvCxnSpPr/>
          <p:nvPr/>
        </p:nvCxnSpPr>
        <p:spPr>
          <a:xfrm flipV="1">
            <a:off x="1714480" y="4141791"/>
            <a:ext cx="1571636" cy="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 rot="16200000" flipV="1">
            <a:off x="3071009" y="4356899"/>
            <a:ext cx="430216" cy="1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3286116" y="4171899"/>
            <a:ext cx="995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+mj-lt"/>
              </a:rPr>
              <a:t>CCN &gt; 0</a:t>
            </a:r>
            <a:endParaRPr lang="it-IT" sz="2000" dirty="0">
              <a:latin typeface="+mj-lt"/>
            </a:endParaRPr>
          </a:p>
        </p:txBody>
      </p:sp>
      <p:sp>
        <p:nvSpPr>
          <p:cNvPr id="26" name="Rettangolo arrotondato 25"/>
          <p:cNvSpPr/>
          <p:nvPr/>
        </p:nvSpPr>
        <p:spPr>
          <a:xfrm>
            <a:off x="4862099" y="3071810"/>
            <a:ext cx="1071570" cy="1096181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AF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27" name="Rettangolo arrotondato 26"/>
          <p:cNvSpPr/>
          <p:nvPr/>
        </p:nvSpPr>
        <p:spPr>
          <a:xfrm>
            <a:off x="4862099" y="4167993"/>
            <a:ext cx="1071570" cy="618330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RD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28" name="Rettangolo arrotondato 27"/>
          <p:cNvSpPr/>
          <p:nvPr/>
        </p:nvSpPr>
        <p:spPr>
          <a:xfrm>
            <a:off x="6076545" y="3071810"/>
            <a:ext cx="1071570" cy="1158093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CN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29" name="Rettangolo arrotondato 28"/>
          <p:cNvSpPr/>
          <p:nvPr/>
        </p:nvSpPr>
        <p:spPr>
          <a:xfrm>
            <a:off x="6076545" y="4229904"/>
            <a:ext cx="1071570" cy="985046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PF</a:t>
            </a:r>
            <a:endParaRPr lang="it-IT" sz="2000" dirty="0">
              <a:solidFill>
                <a:schemeClr val="tx1"/>
              </a:solidFill>
            </a:endParaRPr>
          </a:p>
        </p:txBody>
      </p:sp>
      <p:cxnSp>
        <p:nvCxnSpPr>
          <p:cNvPr id="30" name="Connettore 2 29"/>
          <p:cNvCxnSpPr/>
          <p:nvPr/>
        </p:nvCxnSpPr>
        <p:spPr>
          <a:xfrm rot="16200000" flipV="1">
            <a:off x="7290992" y="5000636"/>
            <a:ext cx="428627" cy="1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/>
          <p:cNvCxnSpPr/>
          <p:nvPr/>
        </p:nvCxnSpPr>
        <p:spPr>
          <a:xfrm>
            <a:off x="5933669" y="4786322"/>
            <a:ext cx="1571636" cy="1588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>
            <a:off x="7148117" y="5214948"/>
            <a:ext cx="1352973" cy="2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>
            <a:off x="7500958" y="4814840"/>
            <a:ext cx="902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+mj-lt"/>
              </a:rPr>
              <a:t>MT &gt; 0</a:t>
            </a:r>
            <a:endParaRPr lang="it-IT" sz="2000" dirty="0">
              <a:latin typeface="+mj-lt"/>
            </a:endParaRPr>
          </a:p>
        </p:txBody>
      </p:sp>
      <p:sp>
        <p:nvSpPr>
          <p:cNvPr id="34" name="Rettangolo arrotondato 33"/>
          <p:cNvSpPr/>
          <p:nvPr/>
        </p:nvSpPr>
        <p:spPr>
          <a:xfrm>
            <a:off x="4862099" y="4786323"/>
            <a:ext cx="1071570" cy="857256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LD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35" name="Rettangolo arrotondato 34"/>
          <p:cNvSpPr/>
          <p:nvPr/>
        </p:nvSpPr>
        <p:spPr>
          <a:xfrm>
            <a:off x="4862099" y="5634055"/>
            <a:ext cx="1071570" cy="366714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err="1" smtClean="0">
                <a:solidFill>
                  <a:schemeClr val="tx1"/>
                </a:solidFill>
              </a:rPr>
              <a:t>LI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36" name="Rettangolo arrotondato 35"/>
          <p:cNvSpPr/>
          <p:nvPr/>
        </p:nvSpPr>
        <p:spPr>
          <a:xfrm>
            <a:off x="6076547" y="5214950"/>
            <a:ext cx="1071570" cy="785818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PC</a:t>
            </a:r>
            <a:endParaRPr lang="it-IT" sz="2000" dirty="0">
              <a:solidFill>
                <a:schemeClr val="tx1"/>
              </a:solidFill>
            </a:endParaRPr>
          </a:p>
        </p:txBody>
      </p:sp>
      <p:cxnSp>
        <p:nvCxnSpPr>
          <p:cNvPr id="37" name="Connettore 1 36"/>
          <p:cNvCxnSpPr/>
          <p:nvPr/>
        </p:nvCxnSpPr>
        <p:spPr>
          <a:xfrm>
            <a:off x="5933669" y="4141795"/>
            <a:ext cx="2566627" cy="793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/>
          <p:cNvCxnSpPr/>
          <p:nvPr/>
        </p:nvCxnSpPr>
        <p:spPr>
          <a:xfrm rot="5400000" flipH="1" flipV="1">
            <a:off x="7964512" y="4678372"/>
            <a:ext cx="1073156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/>
          <p:cNvSpPr txBox="1"/>
          <p:nvPr/>
        </p:nvSpPr>
        <p:spPr>
          <a:xfrm>
            <a:off x="7505305" y="4214818"/>
            <a:ext cx="995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+mj-lt"/>
              </a:rPr>
              <a:t>CCN &gt; 0</a:t>
            </a:r>
            <a:endParaRPr lang="it-IT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430269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Capitale circolante netto e solidità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it-IT" dirty="0" smtClean="0"/>
              <a:t>CCN = CF – AF = CN + PF – AF = PF + MS</a:t>
            </a:r>
            <a:endParaRPr lang="it-IT" dirty="0"/>
          </a:p>
        </p:txBody>
      </p:sp>
      <p:sp>
        <p:nvSpPr>
          <p:cNvPr id="4" name="Rettangolo arrotondato 3"/>
          <p:cNvSpPr/>
          <p:nvPr/>
        </p:nvSpPr>
        <p:spPr>
          <a:xfrm>
            <a:off x="642910" y="3071809"/>
            <a:ext cx="1071570" cy="1357323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AF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5" name="Rettangolo arrotondato 4"/>
          <p:cNvSpPr/>
          <p:nvPr/>
        </p:nvSpPr>
        <p:spPr>
          <a:xfrm>
            <a:off x="642910" y="4429132"/>
            <a:ext cx="1071570" cy="571504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RD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1857356" y="3071810"/>
            <a:ext cx="1071570" cy="928694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CN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1857356" y="4015590"/>
            <a:ext cx="1071570" cy="770732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PF</a:t>
            </a:r>
            <a:endParaRPr lang="it-IT" sz="2000" dirty="0">
              <a:solidFill>
                <a:schemeClr val="tx1"/>
              </a:solidFill>
            </a:endParaRPr>
          </a:p>
        </p:txBody>
      </p:sp>
      <p:cxnSp>
        <p:nvCxnSpPr>
          <p:cNvPr id="8" name="Connettore 2 7"/>
          <p:cNvCxnSpPr/>
          <p:nvPr/>
        </p:nvCxnSpPr>
        <p:spPr>
          <a:xfrm rot="16200000" flipV="1">
            <a:off x="3071803" y="4214818"/>
            <a:ext cx="428627" cy="1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>
            <a:off x="2928928" y="3998916"/>
            <a:ext cx="357188" cy="1588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>
            <a:off x="2928928" y="4832358"/>
            <a:ext cx="357188" cy="2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3286116" y="3957584"/>
            <a:ext cx="896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+mj-lt"/>
              </a:rPr>
              <a:t>MS &lt; 0</a:t>
            </a:r>
            <a:endParaRPr lang="it-IT" sz="2000" dirty="0">
              <a:latin typeface="+mj-lt"/>
            </a:endParaRPr>
          </a:p>
        </p:txBody>
      </p:sp>
      <p:sp>
        <p:nvSpPr>
          <p:cNvPr id="12" name="Rettangolo arrotondato 11"/>
          <p:cNvSpPr/>
          <p:nvPr/>
        </p:nvSpPr>
        <p:spPr>
          <a:xfrm>
            <a:off x="642910" y="5000636"/>
            <a:ext cx="1071570" cy="642942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LD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13" name="Rettangolo arrotondato 12"/>
          <p:cNvSpPr/>
          <p:nvPr/>
        </p:nvSpPr>
        <p:spPr>
          <a:xfrm>
            <a:off x="642910" y="5634054"/>
            <a:ext cx="1071570" cy="366714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err="1" smtClean="0">
                <a:solidFill>
                  <a:schemeClr val="tx1"/>
                </a:solidFill>
              </a:rPr>
              <a:t>LI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14" name="Rettangolo arrotondato 13"/>
          <p:cNvSpPr/>
          <p:nvPr/>
        </p:nvSpPr>
        <p:spPr>
          <a:xfrm>
            <a:off x="1857358" y="4814840"/>
            <a:ext cx="1071570" cy="1185928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PC</a:t>
            </a:r>
            <a:endParaRPr lang="it-IT" sz="2000" dirty="0">
              <a:solidFill>
                <a:schemeClr val="tx1"/>
              </a:solidFill>
            </a:endParaRPr>
          </a:p>
        </p:txBody>
      </p:sp>
      <p:cxnSp>
        <p:nvCxnSpPr>
          <p:cNvPr id="15" name="Connettore 1 14"/>
          <p:cNvCxnSpPr/>
          <p:nvPr/>
        </p:nvCxnSpPr>
        <p:spPr>
          <a:xfrm flipV="1">
            <a:off x="1714480" y="4427542"/>
            <a:ext cx="1571636" cy="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 rot="16200000" flipV="1">
            <a:off x="3071009" y="4642651"/>
            <a:ext cx="430216" cy="1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3286116" y="4457650"/>
            <a:ext cx="995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+mj-lt"/>
              </a:rPr>
              <a:t>CCN &gt; 0</a:t>
            </a:r>
            <a:endParaRPr lang="it-IT" sz="2000" dirty="0">
              <a:latin typeface="+mj-lt"/>
            </a:endParaRPr>
          </a:p>
        </p:txBody>
      </p:sp>
      <p:sp>
        <p:nvSpPr>
          <p:cNvPr id="26" name="Rettangolo arrotondato 25"/>
          <p:cNvSpPr/>
          <p:nvPr/>
        </p:nvSpPr>
        <p:spPr>
          <a:xfrm>
            <a:off x="4862099" y="3071810"/>
            <a:ext cx="1071570" cy="1096181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AF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27" name="Rettangolo arrotondato 26"/>
          <p:cNvSpPr/>
          <p:nvPr/>
        </p:nvSpPr>
        <p:spPr>
          <a:xfrm>
            <a:off x="4862099" y="4167993"/>
            <a:ext cx="1071570" cy="618330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RD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28" name="Rettangolo arrotondato 27"/>
          <p:cNvSpPr/>
          <p:nvPr/>
        </p:nvSpPr>
        <p:spPr>
          <a:xfrm>
            <a:off x="6076545" y="3071810"/>
            <a:ext cx="1071570" cy="1355732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CN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29" name="Rettangolo arrotondato 28"/>
          <p:cNvSpPr/>
          <p:nvPr/>
        </p:nvSpPr>
        <p:spPr>
          <a:xfrm>
            <a:off x="6076545" y="4457650"/>
            <a:ext cx="1071570" cy="757300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PF</a:t>
            </a:r>
            <a:endParaRPr lang="it-IT" sz="2000" dirty="0">
              <a:solidFill>
                <a:schemeClr val="tx1"/>
              </a:solidFill>
            </a:endParaRPr>
          </a:p>
        </p:txBody>
      </p:sp>
      <p:cxnSp>
        <p:nvCxnSpPr>
          <p:cNvPr id="30" name="Connettore 2 29"/>
          <p:cNvCxnSpPr/>
          <p:nvPr/>
        </p:nvCxnSpPr>
        <p:spPr>
          <a:xfrm rot="16200000" flipV="1">
            <a:off x="7325918" y="4321181"/>
            <a:ext cx="358776" cy="3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/>
          <p:cNvCxnSpPr/>
          <p:nvPr/>
        </p:nvCxnSpPr>
        <p:spPr>
          <a:xfrm>
            <a:off x="7148115" y="4500570"/>
            <a:ext cx="35719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>
            <a:off x="7148117" y="5214948"/>
            <a:ext cx="1352973" cy="2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>
            <a:off x="7461815" y="4100460"/>
            <a:ext cx="896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+mj-lt"/>
              </a:rPr>
              <a:t>MS &gt; 0</a:t>
            </a:r>
            <a:endParaRPr lang="it-IT" sz="2000" dirty="0">
              <a:latin typeface="+mj-lt"/>
            </a:endParaRPr>
          </a:p>
        </p:txBody>
      </p:sp>
      <p:sp>
        <p:nvSpPr>
          <p:cNvPr id="34" name="Rettangolo arrotondato 33"/>
          <p:cNvSpPr/>
          <p:nvPr/>
        </p:nvSpPr>
        <p:spPr>
          <a:xfrm>
            <a:off x="4862099" y="4786323"/>
            <a:ext cx="1071570" cy="857256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LD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35" name="Rettangolo arrotondato 34"/>
          <p:cNvSpPr/>
          <p:nvPr/>
        </p:nvSpPr>
        <p:spPr>
          <a:xfrm>
            <a:off x="4862099" y="5634055"/>
            <a:ext cx="1071570" cy="366714"/>
          </a:xfrm>
          <a:prstGeom prst="roundRect">
            <a:avLst/>
          </a:prstGeom>
          <a:solidFill>
            <a:srgbClr val="33CC33">
              <a:alpha val="50196"/>
            </a:srgbClr>
          </a:solidFill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err="1" smtClean="0">
                <a:solidFill>
                  <a:schemeClr val="tx1"/>
                </a:solidFill>
              </a:rPr>
              <a:t>LI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36" name="Rettangolo arrotondato 35"/>
          <p:cNvSpPr/>
          <p:nvPr/>
        </p:nvSpPr>
        <p:spPr>
          <a:xfrm>
            <a:off x="6076547" y="5214950"/>
            <a:ext cx="1071570" cy="785818"/>
          </a:xfrm>
          <a:prstGeom prst="roundRect">
            <a:avLst/>
          </a:prstGeom>
          <a:solidFill>
            <a:srgbClr val="FF6600">
              <a:alpha val="50196"/>
            </a:srgbClr>
          </a:solidFill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PC</a:t>
            </a:r>
            <a:endParaRPr lang="it-IT" sz="2000" dirty="0">
              <a:solidFill>
                <a:schemeClr val="tx1"/>
              </a:solidFill>
            </a:endParaRPr>
          </a:p>
        </p:txBody>
      </p:sp>
      <p:cxnSp>
        <p:nvCxnSpPr>
          <p:cNvPr id="37" name="Connettore 1 36"/>
          <p:cNvCxnSpPr/>
          <p:nvPr/>
        </p:nvCxnSpPr>
        <p:spPr>
          <a:xfrm>
            <a:off x="5933669" y="4141795"/>
            <a:ext cx="2566627" cy="793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/>
          <p:cNvCxnSpPr/>
          <p:nvPr/>
        </p:nvCxnSpPr>
        <p:spPr>
          <a:xfrm rot="5400000" flipH="1" flipV="1">
            <a:off x="7964512" y="4678372"/>
            <a:ext cx="1073156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/>
          <p:cNvSpPr txBox="1"/>
          <p:nvPr/>
        </p:nvSpPr>
        <p:spPr>
          <a:xfrm>
            <a:off x="7576743" y="4786322"/>
            <a:ext cx="995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+mj-lt"/>
              </a:rPr>
              <a:t>CCN &gt; 0</a:t>
            </a:r>
            <a:endParaRPr lang="it-IT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80913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Relazione tra i margini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682460" y="1813576"/>
          <a:ext cx="7604316" cy="390144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543243"/>
                <a:gridCol w="548005"/>
                <a:gridCol w="627380"/>
                <a:gridCol w="58856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MS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79646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MT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79646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CCN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79646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situazione patrimoniale e finanziaria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79646">
                        <a:alpha val="50196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+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+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+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2000" dirty="0" smtClean="0"/>
                        <a:t>situazione ottimale:</a:t>
                      </a:r>
                    </a:p>
                    <a:p>
                      <a:pPr algn="l"/>
                      <a:r>
                        <a:rPr lang="it-IT" sz="2000" dirty="0" smtClean="0"/>
                        <a:t>solidità patrimoniale</a:t>
                      </a:r>
                      <a:r>
                        <a:rPr lang="it-IT" sz="2000" baseline="0" dirty="0" smtClean="0"/>
                        <a:t> e solvibilità finanziaria</a:t>
                      </a:r>
                      <a:endParaRPr lang="it-IT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baseline="0" dirty="0" smtClean="0"/>
                        <a:t>– 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+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+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2000" dirty="0" smtClean="0"/>
                        <a:t>problemi di solidità</a:t>
                      </a:r>
                      <a:r>
                        <a:rPr lang="it-IT" sz="2000" baseline="0" dirty="0" smtClean="0"/>
                        <a:t> ma </a:t>
                      </a:r>
                      <a:r>
                        <a:rPr lang="it-IT" sz="2000" dirty="0" smtClean="0"/>
                        <a:t>buona solvibilità:</a:t>
                      </a:r>
                    </a:p>
                    <a:p>
                      <a:pPr algn="l"/>
                      <a:r>
                        <a:rPr lang="it-IT" sz="2000" dirty="0" smtClean="0"/>
                        <a:t>capitalizzazione insufficiente, scarsa capacità di credito</a:t>
                      </a:r>
                      <a:endParaRPr lang="it-IT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+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aseline="0" dirty="0" smtClean="0"/>
                        <a:t>–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+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2000" dirty="0" smtClean="0"/>
                        <a:t>problemi di solvibilità</a:t>
                      </a:r>
                      <a:r>
                        <a:rPr lang="it-IT" sz="2000" baseline="0" dirty="0" smtClean="0"/>
                        <a:t> ma buona solidità:</a:t>
                      </a:r>
                    </a:p>
                    <a:p>
                      <a:pPr algn="l"/>
                      <a:r>
                        <a:rPr lang="it-IT" sz="2000" baseline="0" dirty="0" smtClean="0"/>
                        <a:t>elevato investimento in scorte</a:t>
                      </a:r>
                      <a:endParaRPr lang="it-IT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baseline="0" dirty="0" smtClean="0"/>
                        <a:t>–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aseline="0" dirty="0" smtClean="0"/>
                        <a:t>–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+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2000" dirty="0" smtClean="0"/>
                        <a:t>problemi (superabili) di solidità</a:t>
                      </a:r>
                      <a:r>
                        <a:rPr lang="it-IT" sz="2000" baseline="0" dirty="0" smtClean="0"/>
                        <a:t> e solvibilità:</a:t>
                      </a:r>
                    </a:p>
                    <a:p>
                      <a:pPr algn="l"/>
                      <a:r>
                        <a:rPr lang="it-IT" sz="2000" baseline="0" dirty="0" smtClean="0"/>
                        <a:t>è possibile intervenire nell’esercizio successivo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baseline="0" dirty="0" smtClean="0"/>
                        <a:t>–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aseline="0" dirty="0" smtClean="0"/>
                        <a:t>–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aseline="0" dirty="0" smtClean="0"/>
                        <a:t>–</a:t>
                      </a:r>
                      <a:endParaRPr lang="it-IT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2000" dirty="0" smtClean="0"/>
                        <a:t>situazione critica: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 smtClean="0"/>
                        <a:t>pesanti problemi di solidità</a:t>
                      </a:r>
                      <a:r>
                        <a:rPr lang="it-IT" sz="2000" baseline="0" dirty="0" smtClean="0"/>
                        <a:t> e solvibilità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22477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Indici di liquidità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Rapporto tra voci dell’attivo e del passivo</a:t>
            </a:r>
          </a:p>
          <a:p>
            <a:r>
              <a:rPr lang="it-IT" dirty="0" smtClean="0"/>
              <a:t>Solvibilità finanziaria nel breve periodo</a:t>
            </a:r>
            <a:endParaRPr lang="it-IT" dirty="0"/>
          </a:p>
        </p:txBody>
      </p:sp>
      <p:graphicFrame>
        <p:nvGraphicFramePr>
          <p:cNvPr id="4" name="Diagramma 3"/>
          <p:cNvGraphicFramePr/>
          <p:nvPr/>
        </p:nvGraphicFramePr>
        <p:xfrm>
          <a:off x="1524000" y="3123016"/>
          <a:ext cx="6096000" cy="259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96366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Current ratio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Capacità di far fronte agli impegni a breve attraverso le attività correnti</a:t>
            </a:r>
          </a:p>
          <a:p>
            <a:pPr algn="ctr">
              <a:buNone/>
            </a:pPr>
            <a:r>
              <a:rPr lang="en-US" sz="4400" dirty="0" smtClean="0"/>
              <a:t>CR</a:t>
            </a:r>
            <a:r>
              <a:rPr lang="en-US" sz="4400" i="1" dirty="0" smtClean="0"/>
              <a:t> </a:t>
            </a:r>
            <a:r>
              <a:rPr lang="it-IT" sz="4400" dirty="0" smtClean="0"/>
              <a:t>= AC / PC</a:t>
            </a:r>
          </a:p>
          <a:p>
            <a:endParaRPr lang="it-IT" dirty="0" smtClean="0"/>
          </a:p>
          <a:p>
            <a:r>
              <a:rPr lang="it-IT" dirty="0" smtClean="0"/>
              <a:t>Valore soddisfacente ≈ 2</a:t>
            </a:r>
          </a:p>
          <a:p>
            <a:pPr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3919778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Quick ratio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Capacità di far fronte agli impegni a breve attraverso le liquidità</a:t>
            </a:r>
          </a:p>
          <a:p>
            <a:pPr algn="ctr">
              <a:buNone/>
            </a:pPr>
            <a:r>
              <a:rPr lang="en-US" sz="4400" dirty="0" smtClean="0"/>
              <a:t>QR</a:t>
            </a:r>
            <a:r>
              <a:rPr lang="en-US" sz="4400" i="1" dirty="0" smtClean="0"/>
              <a:t> </a:t>
            </a:r>
            <a:r>
              <a:rPr lang="it-IT" sz="4400" dirty="0" smtClean="0"/>
              <a:t>= (LD + </a:t>
            </a:r>
            <a:r>
              <a:rPr lang="it-IT" sz="4400" dirty="0" err="1" smtClean="0"/>
              <a:t>LI</a:t>
            </a:r>
            <a:r>
              <a:rPr lang="it-IT" sz="4400" dirty="0" smtClean="0"/>
              <a:t>) / PC</a:t>
            </a:r>
          </a:p>
          <a:p>
            <a:endParaRPr lang="it-IT" dirty="0" smtClean="0"/>
          </a:p>
          <a:p>
            <a:r>
              <a:rPr lang="it-IT" dirty="0" smtClean="0"/>
              <a:t>Valore soddisfacente ≈ 1</a:t>
            </a:r>
          </a:p>
          <a:p>
            <a:pPr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5878255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Indici di liquidità e margini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it-IT" sz="4400" dirty="0" smtClean="0"/>
              <a:t>CCN &gt; 0 ↔</a:t>
            </a:r>
            <a:r>
              <a:rPr lang="it-IT" sz="4400" dirty="0" smtClean="0">
                <a:sym typeface="Wingdings" pitchFamily="2" charset="2"/>
              </a:rPr>
              <a:t> CR &gt; 1</a:t>
            </a:r>
          </a:p>
          <a:p>
            <a:pPr algn="ctr">
              <a:buNone/>
            </a:pPr>
            <a:r>
              <a:rPr lang="it-IT" sz="4400" dirty="0" smtClean="0">
                <a:sym typeface="Wingdings" pitchFamily="2" charset="2"/>
              </a:rPr>
              <a:t>MT &gt; 0 </a:t>
            </a:r>
            <a:r>
              <a:rPr lang="it-IT" sz="4400" dirty="0" smtClean="0"/>
              <a:t>↔</a:t>
            </a:r>
            <a:r>
              <a:rPr lang="it-IT" sz="4400" dirty="0" smtClean="0">
                <a:sym typeface="Wingdings" pitchFamily="2" charset="2"/>
              </a:rPr>
              <a:t> QR &gt; 1</a:t>
            </a:r>
          </a:p>
          <a:p>
            <a:pPr>
              <a:buFont typeface="Arial" pitchFamily="34" charset="0"/>
              <a:buChar char="•"/>
            </a:pPr>
            <a:endParaRPr lang="it-IT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it-IT" dirty="0" smtClean="0">
                <a:sym typeface="Wingdings" pitchFamily="2" charset="2"/>
              </a:rPr>
              <a:t>Rispetto ai margini, gli indici consentono il confronto tra più imprese</a:t>
            </a:r>
          </a:p>
          <a:p>
            <a:pPr>
              <a:buFont typeface="Arial" pitchFamily="34" charset="0"/>
              <a:buChar char="•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94102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600" dirty="0" smtClean="0"/>
              <a:t>Equilibrio patrimoniale, economico, finanziario</a:t>
            </a:r>
            <a:endParaRPr lang="it-IT" sz="36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1571604" y="1285860"/>
          <a:ext cx="45360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2397656" y="3286124"/>
            <a:ext cx="13297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 smtClean="0">
                <a:latin typeface="+mj-lt"/>
              </a:rPr>
              <a:t>Equilibrio</a:t>
            </a:r>
          </a:p>
          <a:p>
            <a:pPr algn="ctr"/>
            <a:r>
              <a:rPr lang="it-IT" sz="2000" dirty="0" smtClean="0">
                <a:latin typeface="+mj-lt"/>
              </a:rPr>
              <a:t>economico</a:t>
            </a:r>
            <a:endParaRPr lang="it-IT" sz="2000" dirty="0">
              <a:latin typeface="+mj-lt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442718" y="2000240"/>
            <a:ext cx="12827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 smtClean="0">
                <a:latin typeface="+mj-lt"/>
              </a:rPr>
              <a:t>Equilibrio</a:t>
            </a:r>
          </a:p>
          <a:p>
            <a:pPr algn="ctr"/>
            <a:r>
              <a:rPr lang="it-IT" sz="2000" dirty="0" smtClean="0">
                <a:latin typeface="+mj-lt"/>
              </a:rPr>
              <a:t>finanziario</a:t>
            </a:r>
            <a:endParaRPr lang="it-IT" sz="2000" dirty="0">
              <a:latin typeface="+mj-lt"/>
            </a:endParaRPr>
          </a:p>
        </p:txBody>
      </p:sp>
      <p:graphicFrame>
        <p:nvGraphicFramePr>
          <p:cNvPr id="9" name="Diagramma 8"/>
          <p:cNvGraphicFramePr/>
          <p:nvPr/>
        </p:nvGraphicFramePr>
        <p:xfrm>
          <a:off x="6500826" y="4500570"/>
          <a:ext cx="2500330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Diagramma 9"/>
          <p:cNvGraphicFramePr/>
          <p:nvPr/>
        </p:nvGraphicFramePr>
        <p:xfrm>
          <a:off x="118116" y="3803082"/>
          <a:ext cx="3168000" cy="241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1" name="Diagramma 10"/>
          <p:cNvGraphicFramePr/>
          <p:nvPr/>
        </p:nvGraphicFramePr>
        <p:xfrm>
          <a:off x="5214942" y="1500174"/>
          <a:ext cx="2928958" cy="1000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12" name="Diagramma 11"/>
          <p:cNvGraphicFramePr/>
          <p:nvPr/>
        </p:nvGraphicFramePr>
        <p:xfrm>
          <a:off x="5857884" y="2500306"/>
          <a:ext cx="2928958" cy="1000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La riclassificazione del conto economico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938142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riclassificazione del conto economico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Parziali utili:</a:t>
            </a:r>
          </a:p>
          <a:p>
            <a:pPr lvl="1"/>
            <a:r>
              <a:rPr lang="it-IT" dirty="0" smtClean="0"/>
              <a:t>all’analisi delle diverse gestioni (A – B non coincide con il reddito operativo)</a:t>
            </a:r>
          </a:p>
          <a:p>
            <a:pPr lvl="1"/>
            <a:r>
              <a:rPr lang="it-IT" dirty="0" smtClean="0"/>
              <a:t>ad evidenziare la creazione di ricchezza da parte dell’azienda</a:t>
            </a:r>
          </a:p>
          <a:p>
            <a:pPr lvl="1"/>
            <a:r>
              <a:rPr lang="it-IT" dirty="0" smtClean="0"/>
              <a:t>a collegare aspetti economici e finanziari</a:t>
            </a:r>
          </a:p>
          <a:p>
            <a:endParaRPr lang="it-IT" dirty="0" smtClean="0"/>
          </a:p>
          <a:p>
            <a:r>
              <a:rPr lang="it-IT" dirty="0" smtClean="0"/>
              <a:t>Conto economico a valore aggiunto e margine operativo lordo</a:t>
            </a:r>
          </a:p>
          <a:p>
            <a:endParaRPr lang="it-IT" dirty="0"/>
          </a:p>
        </p:txBody>
      </p:sp>
      <p:sp>
        <p:nvSpPr>
          <p:cNvPr id="4" name="Freccia in giù 3"/>
          <p:cNvSpPr/>
          <p:nvPr/>
        </p:nvSpPr>
        <p:spPr>
          <a:xfrm>
            <a:off x="4000496" y="4221088"/>
            <a:ext cx="928694" cy="642942"/>
          </a:xfrm>
          <a:prstGeom prst="downArrow">
            <a:avLst/>
          </a:prstGeom>
          <a:solidFill>
            <a:srgbClr val="3399FF">
              <a:alpha val="50196"/>
            </a:srgbClr>
          </a:solidFill>
          <a:ln w="19050">
            <a:solidFill>
              <a:srgbClr val="0033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262178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Valore aggiunto</a:t>
            </a:r>
            <a:br>
              <a:rPr lang="it-IT" dirty="0" smtClean="0"/>
            </a:br>
            <a:r>
              <a:rPr lang="it-IT" dirty="0" smtClean="0"/>
              <a:t>e margine operativo lordo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Valore aggiunto</a:t>
            </a:r>
          </a:p>
          <a:p>
            <a:pPr lvl="1">
              <a:buFont typeface="Arial" pitchFamily="34" charset="0"/>
              <a:buChar char="•"/>
            </a:pPr>
            <a:r>
              <a:rPr lang="it-IT" dirty="0" smtClean="0"/>
              <a:t>ricavi di vendita – costi di acquisto</a:t>
            </a:r>
          </a:p>
          <a:p>
            <a:pPr lvl="1">
              <a:buFont typeface="Arial" pitchFamily="34" charset="0"/>
              <a:buChar char="•"/>
            </a:pPr>
            <a:r>
              <a:rPr lang="it-IT" dirty="0" smtClean="0"/>
              <a:t>creazione di ricchezza da parte dell’azienda</a:t>
            </a:r>
          </a:p>
          <a:p>
            <a:pPr lvl="1">
              <a:buFont typeface="Arial" pitchFamily="34" charset="0"/>
              <a:buChar char="•"/>
            </a:pPr>
            <a:r>
              <a:rPr lang="it-IT" dirty="0" smtClean="0"/>
              <a:t>quanto valore è stato creato rispetto a ciò che è stato acquisito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/>
              <a:t>Margine operativo lordo</a:t>
            </a:r>
          </a:p>
          <a:p>
            <a:pPr lvl="1">
              <a:buFont typeface="Arial" pitchFamily="34" charset="0"/>
              <a:buChar char="•"/>
            </a:pPr>
            <a:r>
              <a:rPr lang="it-IT" dirty="0" smtClean="0"/>
              <a:t>valore aggiunto – costo del lavoro</a:t>
            </a:r>
          </a:p>
          <a:p>
            <a:pPr lvl="1">
              <a:buFont typeface="Arial" pitchFamily="34" charset="0"/>
              <a:buChar char="•"/>
            </a:pPr>
            <a:r>
              <a:rPr lang="it-IT" dirty="0" smtClean="0"/>
              <a:t>autofinanziamento della gestione caratteristica</a:t>
            </a:r>
          </a:p>
          <a:p>
            <a:pPr lvl="1">
              <a:buFont typeface="Arial" pitchFamily="34" charset="0"/>
              <a:buChar char="•"/>
            </a:pPr>
            <a:r>
              <a:rPr lang="it-IT" dirty="0" smtClean="0"/>
              <a:t>non influenzato dalle politiche di ammortamento</a:t>
            </a:r>
          </a:p>
          <a:p>
            <a:pPr lvl="1">
              <a:buFont typeface="Arial" pitchFamily="34" charset="0"/>
              <a:buChar char="•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885569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Conto economico a valore aggiunto</a:t>
            </a:r>
            <a:br>
              <a:rPr lang="it-IT" dirty="0" smtClean="0"/>
            </a:br>
            <a:r>
              <a:rPr lang="it-IT" dirty="0" smtClean="0"/>
              <a:t>e margine operativo lordo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721862"/>
              </p:ext>
            </p:extLst>
          </p:nvPr>
        </p:nvGraphicFramePr>
        <p:xfrm>
          <a:off x="71406" y="1648544"/>
          <a:ext cx="9123037" cy="487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079"/>
                <a:gridCol w="1525905"/>
                <a:gridCol w="7278053"/>
              </a:tblGrid>
              <a:tr h="288000">
                <a:tc>
                  <a:txBody>
                    <a:bodyPr/>
                    <a:lstStyle/>
                    <a:p>
                      <a:pPr algn="ctr"/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A.1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Ricavi di vendita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+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A.2 + A.3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Variazioni di rimanenze di semilavorati e prodotti finiti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+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A.4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Incrementi di immobilizzazioni per lavori interni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–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B.6</a:t>
                      </a:r>
                      <a:r>
                        <a:rPr lang="it-IT" sz="1400" baseline="0" dirty="0" smtClean="0"/>
                        <a:t> + B.11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Acquisti e variazioni di rimanenze di materie prime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–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B.7 + B.8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Altri costi esterni (servizi e godimento beni di terzi)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=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VA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Valore aggiunto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–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B.9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Costo del lavoro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=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MOL o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dirty="0" smtClean="0"/>
                        <a:t>EBITDA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Margine operativo lordo o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en-US" sz="1400" i="1" noProof="0" dirty="0" smtClean="0"/>
                        <a:t>Earnings before interests, taxes, depreciation and amortization</a:t>
                      </a:r>
                      <a:endParaRPr lang="en-US" sz="1400" i="1" noProof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–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B.10 + B.12 + B.13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Ammortamenti, svalutazioni ed accantonamenti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=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MON o EBIT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Margine operativo netto o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en-US" sz="1400" i="1" noProof="0" dirty="0" smtClean="0"/>
                        <a:t>Earnings before interests</a:t>
                      </a:r>
                      <a:r>
                        <a:rPr lang="en-US" sz="1400" i="1" baseline="0" noProof="0" dirty="0" smtClean="0"/>
                        <a:t> and</a:t>
                      </a:r>
                      <a:r>
                        <a:rPr lang="en-US" sz="1400" i="1" noProof="0" dirty="0" smtClean="0"/>
                        <a:t> taxes</a:t>
                      </a:r>
                      <a:r>
                        <a:rPr lang="en-US" sz="1400" i="0" noProof="0" dirty="0" smtClean="0"/>
                        <a:t> </a:t>
                      </a:r>
                      <a:r>
                        <a:rPr lang="en-US" sz="1400" i="0" baseline="0" noProof="0" dirty="0" smtClean="0"/>
                        <a:t> </a:t>
                      </a:r>
                      <a:r>
                        <a:rPr lang="it-IT" sz="1400" i="0" noProof="0" dirty="0" smtClean="0"/>
                        <a:t>(Risultato della gestione operativa)</a:t>
                      </a:r>
                      <a:endParaRPr lang="it-IT" sz="1400" noProof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+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A.5 – B.14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Risultato della gestione atipica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+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C + D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Risultato della gestione finanziaria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+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E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Risultato della gestione straordinaria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=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RAI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Risultato prima</a:t>
                      </a:r>
                      <a:r>
                        <a:rPr lang="it-IT" sz="1400" baseline="0" dirty="0" smtClean="0"/>
                        <a:t> delle imposte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–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Imposte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Imposte sul reddito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=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RN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Utile o perdita dell’esercizio o</a:t>
                      </a:r>
                      <a:r>
                        <a:rPr lang="it-IT" sz="1400" baseline="0" dirty="0" smtClean="0"/>
                        <a:t> </a:t>
                      </a:r>
                      <a:r>
                        <a:rPr lang="it-IT" sz="1400" dirty="0" smtClean="0"/>
                        <a:t>Risultato netto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56788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NOPAT e</a:t>
            </a:r>
            <a:br>
              <a:rPr lang="it-IT" dirty="0" smtClean="0"/>
            </a:br>
            <a:r>
              <a:rPr lang="it-IT" dirty="0" smtClean="0"/>
              <a:t>risultato ordinario al netto delle imposte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791666"/>
          <a:ext cx="4987100" cy="3566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9568"/>
                <a:gridCol w="4637532"/>
              </a:tblGrid>
              <a:tr h="370840">
                <a:tc>
                  <a:txBody>
                    <a:bodyPr/>
                    <a:lstStyle/>
                    <a:p>
                      <a:endParaRPr lang="it-IT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dirty="0" smtClean="0"/>
                        <a:t>EBIT</a:t>
                      </a:r>
                      <a:endParaRPr lang="it-IT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 smtClean="0"/>
                        <a:t>–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dirty="0" smtClean="0"/>
                        <a:t>Imposte sul reddito operativo</a:t>
                      </a:r>
                      <a:endParaRPr lang="it-IT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dirty="0" smtClean="0"/>
                        <a:t>=</a:t>
                      </a:r>
                      <a:endParaRPr lang="it-IT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dirty="0" smtClean="0"/>
                        <a:t>NOPAT: </a:t>
                      </a:r>
                      <a:r>
                        <a:rPr lang="en-US" sz="2000" i="1" noProof="0" dirty="0" smtClean="0"/>
                        <a:t>net operating profit after taxes</a:t>
                      </a:r>
                      <a:endParaRPr lang="en-US" sz="2000" i="1" noProof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dirty="0" smtClean="0"/>
                        <a:t>+</a:t>
                      </a:r>
                      <a:endParaRPr lang="it-IT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dirty="0" smtClean="0"/>
                        <a:t>Risultato delle gestioni atipica e finanziaria</a:t>
                      </a:r>
                      <a:endParaRPr lang="it-IT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 smtClean="0"/>
                        <a:t>–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dirty="0" smtClean="0"/>
                        <a:t>Imposte sul reddito atipico e finanziario</a:t>
                      </a:r>
                      <a:endParaRPr lang="it-IT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dirty="0" smtClean="0"/>
                        <a:t>=</a:t>
                      </a:r>
                      <a:endParaRPr lang="it-IT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dirty="0" smtClean="0"/>
                        <a:t>Risultato ordinario al netto delle imposte</a:t>
                      </a:r>
                      <a:endParaRPr lang="it-IT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dirty="0" smtClean="0"/>
                        <a:t>+</a:t>
                      </a:r>
                      <a:endParaRPr lang="it-IT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dirty="0" smtClean="0"/>
                        <a:t>Risultato della gestione straordinaria</a:t>
                      </a:r>
                      <a:endParaRPr lang="it-IT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 smtClean="0"/>
                        <a:t>–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dirty="0" smtClean="0"/>
                        <a:t>Imposte sul reddito straordinario</a:t>
                      </a:r>
                      <a:endParaRPr lang="it-IT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dirty="0" smtClean="0"/>
                        <a:t>=</a:t>
                      </a:r>
                      <a:endParaRPr lang="it-IT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dirty="0" smtClean="0"/>
                        <a:t>Risultato netto</a:t>
                      </a:r>
                      <a:endParaRPr lang="it-IT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600325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Efficienza: ciclo monetario e rotazione del capitale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6888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Ciclo monetario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Il ciclo monetario</a:t>
            </a:r>
            <a:r>
              <a:rPr lang="it-IT" b="1" dirty="0" smtClean="0">
                <a:solidFill>
                  <a:srgbClr val="008000"/>
                </a:solidFill>
              </a:rPr>
              <a:t> </a:t>
            </a:r>
            <a:r>
              <a:rPr lang="it-IT" dirty="0" smtClean="0"/>
              <a:t>è il periodo di tempo che intercorre tra l’</a:t>
            </a:r>
            <a:r>
              <a:rPr lang="it-IT" b="1" i="1" dirty="0" smtClean="0">
                <a:solidFill>
                  <a:srgbClr val="008000"/>
                </a:solidFill>
              </a:rPr>
              <a:t>uscita monetaria</a:t>
            </a:r>
            <a:r>
              <a:rPr lang="it-IT" dirty="0" smtClean="0"/>
              <a:t> collegata all’acquisto dei fattori produttivi e l’</a:t>
            </a:r>
            <a:r>
              <a:rPr lang="it-IT" b="1" i="1" dirty="0" smtClean="0">
                <a:solidFill>
                  <a:srgbClr val="008000"/>
                </a:solidFill>
              </a:rPr>
              <a:t>entrata monetaria </a:t>
            </a:r>
            <a:r>
              <a:rPr lang="it-IT" dirty="0" smtClean="0"/>
              <a:t>originata dalla vendita dei beni o dei servizi aziendali</a:t>
            </a:r>
          </a:p>
        </p:txBody>
      </p:sp>
      <p:graphicFrame>
        <p:nvGraphicFramePr>
          <p:cNvPr id="4" name="Diagramma 3"/>
          <p:cNvGraphicFramePr/>
          <p:nvPr/>
        </p:nvGraphicFramePr>
        <p:xfrm>
          <a:off x="1524000" y="4236768"/>
          <a:ext cx="6096000" cy="17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113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Ciclo tecnico e ciclo economico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 smtClean="0"/>
              <a:t>Ciclo tecnico</a:t>
            </a:r>
            <a:r>
              <a:rPr lang="it-IT" dirty="0" smtClean="0"/>
              <a:t>: periodo di tempo necessario a trasformare le materie prime in prodotti finiti</a:t>
            </a:r>
          </a:p>
          <a:p>
            <a:pPr lvl="1">
              <a:buFont typeface="Arial" pitchFamily="34" charset="0"/>
              <a:buChar char="•"/>
            </a:pPr>
            <a:r>
              <a:rPr lang="it-IT" dirty="0" smtClean="0"/>
              <a:t>contenuto negli altri due cicli</a:t>
            </a:r>
          </a:p>
          <a:p>
            <a:r>
              <a:rPr lang="it-IT" b="1" dirty="0" smtClean="0"/>
              <a:t>Ciclo economico</a:t>
            </a:r>
            <a:r>
              <a:rPr lang="it-IT" dirty="0" smtClean="0"/>
              <a:t>: periodo di tempo che intercorre tra l’acquisto dei fattori produttivi e la vendita dei beni o dei servizi aziendali</a:t>
            </a:r>
          </a:p>
          <a:p>
            <a:pPr lvl="1">
              <a:buFont typeface="Arial" pitchFamily="34" charset="0"/>
              <a:buChar char="•"/>
            </a:pPr>
            <a:r>
              <a:rPr lang="it-IT" dirty="0" smtClean="0"/>
              <a:t>non coincide con il ciclo monetario a causa degli sfasamenti tra operazioni economiche e manifestazioni finanziarie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4955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 cicli aziendali</a:t>
            </a:r>
            <a:endParaRPr lang="it-IT" dirty="0"/>
          </a:p>
        </p:txBody>
      </p:sp>
      <p:grpSp>
        <p:nvGrpSpPr>
          <p:cNvPr id="3" name="Gruppo 56"/>
          <p:cNvGrpSpPr/>
          <p:nvPr/>
        </p:nvGrpSpPr>
        <p:grpSpPr>
          <a:xfrm>
            <a:off x="2516980" y="2096949"/>
            <a:ext cx="3203614" cy="1617803"/>
            <a:chOff x="2588418" y="2239825"/>
            <a:chExt cx="3203614" cy="1617803"/>
          </a:xfrm>
        </p:grpSpPr>
        <p:sp>
          <p:nvSpPr>
            <p:cNvPr id="37" name="CasellaDiTesto 36"/>
            <p:cNvSpPr txBox="1"/>
            <p:nvPr/>
          </p:nvSpPr>
          <p:spPr>
            <a:xfrm>
              <a:off x="2588418" y="2239825"/>
              <a:ext cx="11319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600" dirty="0" smtClean="0">
                  <a:latin typeface="+mn-lt"/>
                  <a:cs typeface="Arial" pitchFamily="34" charset="0"/>
                </a:rPr>
                <a:t>inizio</a:t>
              </a:r>
            </a:p>
            <a:p>
              <a:pPr algn="ctr"/>
              <a:r>
                <a:rPr lang="it-IT" sz="1600" dirty="0" smtClean="0">
                  <a:latin typeface="+mn-lt"/>
                  <a:cs typeface="Arial" pitchFamily="34" charset="0"/>
                </a:rPr>
                <a:t>produzione</a:t>
              </a:r>
              <a:endParaRPr lang="it-IT" sz="1600" dirty="0">
                <a:latin typeface="+mn-lt"/>
                <a:cs typeface="Arial" pitchFamily="34" charset="0"/>
              </a:endParaRPr>
            </a:p>
          </p:txBody>
        </p:sp>
        <p:sp>
          <p:nvSpPr>
            <p:cNvPr id="38" name="CasellaDiTesto 37"/>
            <p:cNvSpPr txBox="1"/>
            <p:nvPr/>
          </p:nvSpPr>
          <p:spPr>
            <a:xfrm>
              <a:off x="4660120" y="2246461"/>
              <a:ext cx="11319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600" dirty="0" smtClean="0">
                  <a:latin typeface="+mn-lt"/>
                  <a:cs typeface="Arial" pitchFamily="34" charset="0"/>
                </a:rPr>
                <a:t>fine</a:t>
              </a:r>
            </a:p>
            <a:p>
              <a:pPr algn="ctr"/>
              <a:r>
                <a:rPr lang="it-IT" sz="1600" dirty="0" smtClean="0">
                  <a:latin typeface="+mn-lt"/>
                  <a:cs typeface="Arial" pitchFamily="34" charset="0"/>
                </a:rPr>
                <a:t>produzione</a:t>
              </a:r>
              <a:endParaRPr lang="it-IT" sz="1600" dirty="0">
                <a:latin typeface="+mn-lt"/>
                <a:cs typeface="Arial" pitchFamily="34" charset="0"/>
              </a:endParaRPr>
            </a:p>
          </p:txBody>
        </p:sp>
        <p:cxnSp>
          <p:nvCxnSpPr>
            <p:cNvPr id="40" name="Connettore 1 39"/>
            <p:cNvCxnSpPr/>
            <p:nvPr/>
          </p:nvCxnSpPr>
          <p:spPr>
            <a:xfrm rot="16200000" flipH="1">
              <a:off x="3030077" y="2986997"/>
              <a:ext cx="324794" cy="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1 43"/>
            <p:cNvCxnSpPr/>
            <p:nvPr/>
          </p:nvCxnSpPr>
          <p:spPr>
            <a:xfrm rot="16200000" flipH="1">
              <a:off x="5097002" y="2981248"/>
              <a:ext cx="324000" cy="0"/>
            </a:xfrm>
            <a:prstGeom prst="line">
              <a:avLst/>
            </a:prstGeom>
            <a:ln w="9525"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Connettore 2 45"/>
            <p:cNvCxnSpPr/>
            <p:nvPr/>
          </p:nvCxnSpPr>
          <p:spPr>
            <a:xfrm>
              <a:off x="3186506" y="3149394"/>
              <a:ext cx="2072496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CasellaDiTesto 46"/>
            <p:cNvSpPr txBox="1"/>
            <p:nvPr/>
          </p:nvSpPr>
          <p:spPr>
            <a:xfrm>
              <a:off x="3176604" y="3233322"/>
              <a:ext cx="20823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b="1" dirty="0" smtClean="0">
                  <a:latin typeface="+mn-lt"/>
                  <a:cs typeface="Arial" pitchFamily="34" charset="0"/>
                </a:rPr>
                <a:t>CICLO  TECNICO</a:t>
              </a:r>
              <a:endParaRPr lang="it-IT" sz="1600" b="1" dirty="0">
                <a:latin typeface="+mn-lt"/>
                <a:cs typeface="Arial" pitchFamily="34" charset="0"/>
              </a:endParaRPr>
            </a:p>
          </p:txBody>
        </p:sp>
        <p:sp>
          <p:nvSpPr>
            <p:cNvPr id="56" name="CasellaDiTesto 55"/>
            <p:cNvSpPr txBox="1"/>
            <p:nvPr/>
          </p:nvSpPr>
          <p:spPr>
            <a:xfrm>
              <a:off x="3038464" y="3519074"/>
              <a:ext cx="23681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i="1" dirty="0" smtClean="0">
                  <a:latin typeface="+mn-lt"/>
                  <a:cs typeface="Arial" pitchFamily="34" charset="0"/>
                </a:rPr>
                <a:t>periodo di produzione</a:t>
              </a:r>
              <a:endParaRPr lang="it-IT" sz="1600" i="1" dirty="0">
                <a:latin typeface="+mn-lt"/>
                <a:cs typeface="Arial" pitchFamily="34" charset="0"/>
              </a:endParaRPr>
            </a:p>
          </p:txBody>
        </p:sp>
      </p:grpSp>
      <p:grpSp>
        <p:nvGrpSpPr>
          <p:cNvPr id="4" name="Gruppo 66"/>
          <p:cNvGrpSpPr/>
          <p:nvPr/>
        </p:nvGrpSpPr>
        <p:grpSpPr>
          <a:xfrm>
            <a:off x="142844" y="2071678"/>
            <a:ext cx="7362968" cy="2767446"/>
            <a:chOff x="214282" y="2214554"/>
            <a:chExt cx="7362968" cy="2767446"/>
          </a:xfrm>
        </p:grpSpPr>
        <p:sp>
          <p:nvSpPr>
            <p:cNvPr id="48" name="CasellaDiTesto 47"/>
            <p:cNvSpPr txBox="1"/>
            <p:nvPr/>
          </p:nvSpPr>
          <p:spPr>
            <a:xfrm>
              <a:off x="214282" y="2233679"/>
              <a:ext cx="137319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600" dirty="0" smtClean="0">
                  <a:latin typeface="+mn-lt"/>
                  <a:cs typeface="Arial" pitchFamily="34" charset="0"/>
                </a:rPr>
                <a:t>acquisto</a:t>
              </a:r>
            </a:p>
            <a:p>
              <a:pPr algn="ctr"/>
              <a:r>
                <a:rPr lang="it-IT" sz="1600" dirty="0" smtClean="0">
                  <a:latin typeface="+mn-lt"/>
                  <a:cs typeface="Arial" pitchFamily="34" charset="0"/>
                </a:rPr>
                <a:t>materie prime</a:t>
              </a:r>
              <a:endParaRPr lang="it-IT" sz="1600" dirty="0">
                <a:latin typeface="+mn-lt"/>
                <a:cs typeface="Arial" pitchFamily="34" charset="0"/>
              </a:endParaRPr>
            </a:p>
          </p:txBody>
        </p:sp>
        <p:cxnSp>
          <p:nvCxnSpPr>
            <p:cNvPr id="49" name="Connettore 1 48"/>
            <p:cNvCxnSpPr>
              <a:stCxn id="48" idx="2"/>
            </p:cNvCxnSpPr>
            <p:nvPr/>
          </p:nvCxnSpPr>
          <p:spPr>
            <a:xfrm rot="16200000" flipH="1">
              <a:off x="18881" y="3700452"/>
              <a:ext cx="1763999" cy="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CasellaDiTesto 50"/>
            <p:cNvSpPr txBox="1"/>
            <p:nvPr/>
          </p:nvSpPr>
          <p:spPr>
            <a:xfrm>
              <a:off x="6286512" y="2214554"/>
              <a:ext cx="129073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600" dirty="0" smtClean="0">
                  <a:latin typeface="+mn-lt"/>
                  <a:cs typeface="Arial" pitchFamily="34" charset="0"/>
                </a:rPr>
                <a:t>vendita</a:t>
              </a:r>
            </a:p>
            <a:p>
              <a:pPr algn="ctr"/>
              <a:r>
                <a:rPr lang="it-IT" sz="1600" dirty="0" smtClean="0">
                  <a:latin typeface="+mn-lt"/>
                  <a:cs typeface="Arial" pitchFamily="34" charset="0"/>
                </a:rPr>
                <a:t>prodotti finiti</a:t>
              </a:r>
              <a:endParaRPr lang="it-IT" sz="1600" dirty="0">
                <a:latin typeface="+mn-lt"/>
                <a:cs typeface="Arial" pitchFamily="34" charset="0"/>
              </a:endParaRPr>
            </a:p>
          </p:txBody>
        </p:sp>
        <p:cxnSp>
          <p:nvCxnSpPr>
            <p:cNvPr id="52" name="Connettore 1 51"/>
            <p:cNvCxnSpPr/>
            <p:nvPr/>
          </p:nvCxnSpPr>
          <p:spPr>
            <a:xfrm rot="16200000" flipH="1">
              <a:off x="6049881" y="3690008"/>
              <a:ext cx="1764000" cy="0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2 53"/>
            <p:cNvCxnSpPr/>
            <p:nvPr/>
          </p:nvCxnSpPr>
          <p:spPr>
            <a:xfrm>
              <a:off x="857224" y="4572008"/>
              <a:ext cx="60840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ttangolo 54"/>
            <p:cNvSpPr/>
            <p:nvPr/>
          </p:nvSpPr>
          <p:spPr>
            <a:xfrm>
              <a:off x="900882" y="4643446"/>
              <a:ext cx="60310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t-IT" sz="1600" b="1" dirty="0" smtClean="0">
                  <a:latin typeface="+mn-lt"/>
                  <a:cs typeface="Arial" pitchFamily="34" charset="0"/>
                </a:rPr>
                <a:t>CICLO  ECONOMICO</a:t>
              </a:r>
              <a:endParaRPr lang="it-IT" sz="1600" b="1" dirty="0">
                <a:latin typeface="+mn-lt"/>
                <a:cs typeface="Arial" pitchFamily="34" charset="0"/>
              </a:endParaRPr>
            </a:p>
          </p:txBody>
        </p:sp>
        <p:cxnSp>
          <p:nvCxnSpPr>
            <p:cNvPr id="59" name="Connettore 1 58"/>
            <p:cNvCxnSpPr/>
            <p:nvPr/>
          </p:nvCxnSpPr>
          <p:spPr>
            <a:xfrm rot="5400000">
              <a:off x="2649304" y="3689393"/>
              <a:ext cx="1080000" cy="1588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1 59"/>
            <p:cNvCxnSpPr/>
            <p:nvPr/>
          </p:nvCxnSpPr>
          <p:spPr>
            <a:xfrm rot="5400000">
              <a:off x="4713836" y="3682454"/>
              <a:ext cx="1080000" cy="1588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2 61"/>
            <p:cNvCxnSpPr/>
            <p:nvPr/>
          </p:nvCxnSpPr>
          <p:spPr>
            <a:xfrm>
              <a:off x="928662" y="4222453"/>
              <a:ext cx="2263812" cy="0"/>
            </a:xfrm>
            <a:prstGeom prst="straightConnector1">
              <a:avLst/>
            </a:prstGeom>
            <a:ln w="19050"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Connettore 2 63"/>
            <p:cNvCxnSpPr/>
            <p:nvPr/>
          </p:nvCxnSpPr>
          <p:spPr>
            <a:xfrm>
              <a:off x="5259002" y="4190059"/>
              <a:ext cx="1672879" cy="0"/>
            </a:xfrm>
            <a:prstGeom prst="straightConnector1">
              <a:avLst/>
            </a:prstGeom>
            <a:ln w="19050"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CasellaDiTesto 64"/>
            <p:cNvSpPr txBox="1"/>
            <p:nvPr/>
          </p:nvSpPr>
          <p:spPr>
            <a:xfrm>
              <a:off x="900880" y="3383821"/>
              <a:ext cx="227572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i="1" dirty="0" smtClean="0">
                  <a:latin typeface="+mn-lt"/>
                  <a:cs typeface="Arial" pitchFamily="34" charset="0"/>
                </a:rPr>
                <a:t>periodo</a:t>
              </a:r>
            </a:p>
            <a:p>
              <a:pPr algn="ctr"/>
              <a:r>
                <a:rPr lang="it-IT" sz="1600" i="1" dirty="0" smtClean="0">
                  <a:latin typeface="+mn-lt"/>
                  <a:cs typeface="Arial" pitchFamily="34" charset="0"/>
                </a:rPr>
                <a:t>giacenza</a:t>
              </a:r>
            </a:p>
            <a:p>
              <a:pPr algn="ctr"/>
              <a:r>
                <a:rPr lang="it-IT" sz="1600" i="1" dirty="0" smtClean="0">
                  <a:latin typeface="+mn-lt"/>
                  <a:cs typeface="Arial" pitchFamily="34" charset="0"/>
                </a:rPr>
                <a:t>materie prime</a:t>
              </a:r>
              <a:endParaRPr lang="it-IT" sz="1600" i="1" dirty="0">
                <a:latin typeface="+mn-lt"/>
                <a:cs typeface="Arial" pitchFamily="34" charset="0"/>
              </a:endParaRPr>
            </a:p>
          </p:txBody>
        </p:sp>
        <p:sp>
          <p:nvSpPr>
            <p:cNvPr id="66" name="CasellaDiTesto 65"/>
            <p:cNvSpPr txBox="1"/>
            <p:nvPr/>
          </p:nvSpPr>
          <p:spPr>
            <a:xfrm>
              <a:off x="5267329" y="3358421"/>
              <a:ext cx="166455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i="1" dirty="0" smtClean="0">
                  <a:latin typeface="+mn-lt"/>
                  <a:cs typeface="Arial" pitchFamily="34" charset="0"/>
                </a:rPr>
                <a:t>periodo</a:t>
              </a:r>
            </a:p>
            <a:p>
              <a:pPr algn="ctr"/>
              <a:r>
                <a:rPr lang="it-IT" sz="1600" i="1" dirty="0" smtClean="0">
                  <a:latin typeface="+mn-lt"/>
                  <a:cs typeface="Arial" pitchFamily="34" charset="0"/>
                </a:rPr>
                <a:t>giacenza</a:t>
              </a:r>
            </a:p>
            <a:p>
              <a:pPr algn="ctr"/>
              <a:r>
                <a:rPr lang="it-IT" sz="1600" i="1" dirty="0" smtClean="0">
                  <a:latin typeface="+mn-lt"/>
                  <a:cs typeface="Arial" pitchFamily="34" charset="0"/>
                </a:rPr>
                <a:t>prodotti finiti</a:t>
              </a:r>
              <a:endParaRPr lang="it-IT" sz="1600" i="1" dirty="0">
                <a:latin typeface="+mn-lt"/>
                <a:cs typeface="Arial" pitchFamily="34" charset="0"/>
              </a:endParaRPr>
            </a:p>
          </p:txBody>
        </p:sp>
      </p:grpSp>
      <p:grpSp>
        <p:nvGrpSpPr>
          <p:cNvPr id="5" name="Gruppo 93"/>
          <p:cNvGrpSpPr/>
          <p:nvPr/>
        </p:nvGrpSpPr>
        <p:grpSpPr>
          <a:xfrm>
            <a:off x="785786" y="1357298"/>
            <a:ext cx="8215370" cy="4884185"/>
            <a:chOff x="785786" y="1357298"/>
            <a:chExt cx="8215370" cy="4884185"/>
          </a:xfrm>
        </p:grpSpPr>
        <p:sp>
          <p:nvSpPr>
            <p:cNvPr id="68" name="CasellaDiTesto 67"/>
            <p:cNvSpPr txBox="1"/>
            <p:nvPr/>
          </p:nvSpPr>
          <p:spPr>
            <a:xfrm>
              <a:off x="1643042" y="1357298"/>
              <a:ext cx="13878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600" dirty="0" smtClean="0">
                  <a:latin typeface="+mj-lt"/>
                </a:rPr>
                <a:t>pagamento</a:t>
              </a:r>
            </a:p>
            <a:p>
              <a:pPr algn="ctr"/>
              <a:r>
                <a:rPr lang="it-IT" sz="1600" dirty="0" smtClean="0">
                  <a:latin typeface="+mj-lt"/>
                </a:rPr>
                <a:t>per gli acquisti</a:t>
              </a:r>
              <a:endParaRPr lang="it-IT" sz="1600" dirty="0">
                <a:latin typeface="+mj-lt"/>
              </a:endParaRPr>
            </a:p>
          </p:txBody>
        </p:sp>
        <p:sp>
          <p:nvSpPr>
            <p:cNvPr id="69" name="CasellaDiTesto 68"/>
            <p:cNvSpPr txBox="1"/>
            <p:nvPr/>
          </p:nvSpPr>
          <p:spPr>
            <a:xfrm>
              <a:off x="7754981" y="1357298"/>
              <a:ext cx="12461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600" dirty="0" smtClean="0">
                  <a:latin typeface="+mj-lt"/>
                </a:rPr>
                <a:t>incasso</a:t>
              </a:r>
            </a:p>
            <a:p>
              <a:pPr algn="ctr"/>
              <a:r>
                <a:rPr lang="it-IT" sz="1600" dirty="0" smtClean="0">
                  <a:latin typeface="+mj-lt"/>
                </a:rPr>
                <a:t>dalla vendita</a:t>
              </a:r>
              <a:endParaRPr lang="it-IT" sz="1600" dirty="0">
                <a:latin typeface="+mj-lt"/>
              </a:endParaRPr>
            </a:p>
          </p:txBody>
        </p:sp>
        <p:cxnSp>
          <p:nvCxnSpPr>
            <p:cNvPr id="71" name="Connettore 1 70"/>
            <p:cNvCxnSpPr/>
            <p:nvPr/>
          </p:nvCxnSpPr>
          <p:spPr>
            <a:xfrm rot="5400000">
              <a:off x="339193" y="3885249"/>
              <a:ext cx="3944490" cy="796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ttore 1 72"/>
            <p:cNvCxnSpPr/>
            <p:nvPr/>
          </p:nvCxnSpPr>
          <p:spPr>
            <a:xfrm rot="5400000">
              <a:off x="6395817" y="3891199"/>
              <a:ext cx="3924794" cy="1588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1 74"/>
            <p:cNvCxnSpPr/>
            <p:nvPr/>
          </p:nvCxnSpPr>
          <p:spPr>
            <a:xfrm rot="5400000">
              <a:off x="279918" y="4979576"/>
              <a:ext cx="1080000" cy="1588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ttore 1 75"/>
            <p:cNvCxnSpPr/>
            <p:nvPr/>
          </p:nvCxnSpPr>
          <p:spPr>
            <a:xfrm rot="5400000">
              <a:off x="6317222" y="4968338"/>
              <a:ext cx="1080000" cy="1588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2 77"/>
            <p:cNvCxnSpPr/>
            <p:nvPr/>
          </p:nvCxnSpPr>
          <p:spPr>
            <a:xfrm flipV="1">
              <a:off x="785786" y="5521958"/>
              <a:ext cx="1548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2 79"/>
            <p:cNvCxnSpPr/>
            <p:nvPr/>
          </p:nvCxnSpPr>
          <p:spPr>
            <a:xfrm flipV="1">
              <a:off x="6881828" y="5509132"/>
              <a:ext cx="14763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CasellaDiTesto 80"/>
            <p:cNvSpPr txBox="1"/>
            <p:nvPr/>
          </p:nvSpPr>
          <p:spPr>
            <a:xfrm>
              <a:off x="819124" y="4500570"/>
              <a:ext cx="149271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i="1" dirty="0" smtClean="0">
                  <a:latin typeface="+mn-lt"/>
                  <a:cs typeface="Arial" pitchFamily="34" charset="0"/>
                </a:rPr>
                <a:t>periodo</a:t>
              </a:r>
            </a:p>
            <a:p>
              <a:pPr algn="ctr"/>
              <a:r>
                <a:rPr lang="it-IT" sz="1600" i="1" dirty="0" smtClean="0">
                  <a:latin typeface="+mn-lt"/>
                  <a:cs typeface="Arial" pitchFamily="34" charset="0"/>
                </a:rPr>
                <a:t>giacenza debiti</a:t>
              </a:r>
            </a:p>
            <a:p>
              <a:pPr algn="ctr"/>
              <a:r>
                <a:rPr lang="it-IT" sz="1600" i="1" dirty="0" smtClean="0">
                  <a:latin typeface="+mn-lt"/>
                  <a:cs typeface="Arial" pitchFamily="34" charset="0"/>
                </a:rPr>
                <a:t>v/ fornitori</a:t>
              </a:r>
              <a:endParaRPr lang="it-IT" sz="1600" i="1" dirty="0">
                <a:latin typeface="+mn-lt"/>
                <a:cs typeface="Arial" pitchFamily="34" charset="0"/>
              </a:endParaRPr>
            </a:p>
          </p:txBody>
        </p:sp>
        <p:sp>
          <p:nvSpPr>
            <p:cNvPr id="82" name="CasellaDiTesto 81"/>
            <p:cNvSpPr txBox="1"/>
            <p:nvPr/>
          </p:nvSpPr>
          <p:spPr>
            <a:xfrm>
              <a:off x="6860442" y="4429132"/>
              <a:ext cx="14977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i="1" dirty="0" smtClean="0">
                  <a:latin typeface="+mn-lt"/>
                  <a:cs typeface="Arial" pitchFamily="34" charset="0"/>
                </a:rPr>
                <a:t>periodo</a:t>
              </a:r>
            </a:p>
            <a:p>
              <a:pPr algn="ctr"/>
              <a:r>
                <a:rPr lang="it-IT" sz="1600" i="1" dirty="0" smtClean="0">
                  <a:latin typeface="+mn-lt"/>
                  <a:cs typeface="Arial" pitchFamily="34" charset="0"/>
                </a:rPr>
                <a:t>giacenza crediti</a:t>
              </a:r>
            </a:p>
            <a:p>
              <a:pPr algn="ctr"/>
              <a:r>
                <a:rPr lang="it-IT" sz="1600" i="1" dirty="0" smtClean="0">
                  <a:latin typeface="+mn-lt"/>
                  <a:cs typeface="Arial" pitchFamily="34" charset="0"/>
                </a:rPr>
                <a:t>v/ clienti</a:t>
              </a:r>
              <a:endParaRPr lang="it-IT" sz="1600" i="1" dirty="0">
                <a:latin typeface="+mn-lt"/>
                <a:cs typeface="Arial" pitchFamily="34" charset="0"/>
              </a:endParaRPr>
            </a:p>
          </p:txBody>
        </p:sp>
        <p:cxnSp>
          <p:nvCxnSpPr>
            <p:cNvPr id="90" name="Connettore 2 89"/>
            <p:cNvCxnSpPr/>
            <p:nvPr/>
          </p:nvCxnSpPr>
          <p:spPr>
            <a:xfrm flipV="1">
              <a:off x="2311040" y="5853596"/>
              <a:ext cx="6084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Rettangolo 90"/>
            <p:cNvSpPr/>
            <p:nvPr/>
          </p:nvSpPr>
          <p:spPr>
            <a:xfrm>
              <a:off x="2333786" y="5902929"/>
              <a:ext cx="60310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t-IT" sz="1600" b="1" dirty="0" smtClean="0">
                  <a:latin typeface="+mn-lt"/>
                  <a:cs typeface="Arial" pitchFamily="34" charset="0"/>
                </a:rPr>
                <a:t>CICLO  MONETARIO</a:t>
              </a:r>
              <a:endParaRPr lang="it-IT" sz="1600" b="1" dirty="0">
                <a:latin typeface="+mn-lt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1223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Gli indici del ciclo monetario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3912391"/>
              </p:ext>
            </p:extLst>
          </p:nvPr>
        </p:nvGraphicFramePr>
        <p:xfrm>
          <a:off x="214282" y="2501912"/>
          <a:ext cx="8822214" cy="2250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2193"/>
                <a:gridCol w="259090"/>
                <a:gridCol w="2968948"/>
                <a:gridCol w="253291"/>
                <a:gridCol w="3248692"/>
              </a:tblGrid>
              <a:tr h="370840"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/>
                        <a:t>Periodo giacenza materie prime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Periodo giacenza materie prime</a:t>
                      </a:r>
                      <a:endParaRPr lang="it-IT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– Periodo</a:t>
                      </a:r>
                      <a:r>
                        <a:rPr lang="it-IT" sz="1600" baseline="0" dirty="0" smtClean="0"/>
                        <a:t> giacenza debiti v/ fornitori</a:t>
                      </a:r>
                      <a:endParaRPr lang="it-IT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Periodo</a:t>
                      </a:r>
                      <a:r>
                        <a:rPr lang="it-IT" sz="1600" baseline="0" dirty="0" smtClean="0"/>
                        <a:t> di produzione</a:t>
                      </a:r>
                      <a:endParaRPr lang="it-IT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+ Periodo</a:t>
                      </a:r>
                      <a:r>
                        <a:rPr lang="it-IT" sz="1600" baseline="0" dirty="0" smtClean="0"/>
                        <a:t> di produzione</a:t>
                      </a:r>
                      <a:endParaRPr lang="it-IT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+ Periodo</a:t>
                      </a:r>
                      <a:r>
                        <a:rPr lang="it-IT" sz="1600" baseline="0" dirty="0" smtClean="0"/>
                        <a:t> di produzione</a:t>
                      </a:r>
                      <a:endParaRPr lang="it-IT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+ Periodo giacenza prodotti finiti</a:t>
                      </a:r>
                      <a:endParaRPr lang="it-IT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+ Periodo giacenza prodotti finiti</a:t>
                      </a:r>
                      <a:endParaRPr lang="it-IT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+ Periodo</a:t>
                      </a:r>
                      <a:r>
                        <a:rPr lang="it-IT" sz="1600" baseline="0" dirty="0" smtClean="0"/>
                        <a:t> giacenza crediti v/ clienti</a:t>
                      </a:r>
                      <a:endParaRPr lang="it-IT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b="1" dirty="0" smtClean="0"/>
                        <a:t>Ciclo tecnico</a:t>
                      </a:r>
                      <a:endParaRPr lang="it-IT" sz="2000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2000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b="1" dirty="0" smtClean="0"/>
                        <a:t>Ciclo economico</a:t>
                      </a:r>
                      <a:endParaRPr lang="it-IT" sz="2000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2000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b="1" dirty="0" smtClean="0"/>
                        <a:t>Ciclo monetario</a:t>
                      </a:r>
                      <a:endParaRPr lang="it-IT" sz="2000" b="1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603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Analisi interne ed esterne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Periodo giacenza media materie prime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b="0" i="1" smtClean="0">
                          <a:latin typeface="Cambria Math"/>
                        </a:rPr>
                        <m:t>𝑃𝑒𝑟𝑖𝑜𝑑𝑜</m:t>
                      </m:r>
                      <m:r>
                        <a:rPr lang="it-IT" sz="1800" b="0" i="1" smtClean="0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𝑔𝑖𝑎𝑐𝑒𝑛𝑧𝑎</m:t>
                      </m:r>
                      <m:r>
                        <a:rPr lang="it-IT" sz="1800" b="0" i="1" smtClean="0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𝑚𝑎𝑡𝑒𝑟𝑖𝑒</m:t>
                      </m:r>
                      <m:r>
                        <a:rPr lang="it-IT" sz="1800" b="0" i="1" smtClean="0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𝑝𝑟𝑖𝑚𝑒</m:t>
                      </m:r>
                      <m:r>
                        <a:rPr lang="it-IT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1800" b="0" i="1" smtClean="0">
                              <a:latin typeface="Cambria Math"/>
                            </a:rPr>
                            <m:t>𝐺𝑖𝑎𝑐𝑒𝑛𝑧𝑎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𝑚𝑒𝑑𝑖𝑎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𝑚𝑎𝑡𝑒𝑟𝑖𝑒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𝑝𝑟𝑖𝑚𝑒</m:t>
                          </m:r>
                        </m:num>
                        <m:den>
                          <m:r>
                            <a:rPr lang="it-IT" sz="1800" b="0" i="1" smtClean="0">
                              <a:latin typeface="Cambria Math"/>
                            </a:rPr>
                            <m:t>𝐶𝑜𝑛𝑠𝑢𝑚𝑖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𝑑𝑖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𝑚𝑎𝑡𝑒𝑟𝑖𝑒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𝑝𝑟𝑖𝑚𝑒</m:t>
                          </m:r>
                        </m:den>
                      </m:f>
                      <m:r>
                        <a:rPr lang="it-IT" sz="1800" b="0" i="1" smtClean="0">
                          <a:latin typeface="Cambria Math"/>
                        </a:rPr>
                        <m:t>∗365=</m:t>
                      </m:r>
                    </m:oMath>
                  </m:oMathPara>
                </a14:m>
                <a:endParaRPr lang="it-IT" sz="1800" dirty="0" smtClean="0"/>
              </a:p>
              <a:p>
                <a:pPr marL="0" indent="0">
                  <a:buNone/>
                </a:pPr>
                <a:endParaRPr lang="it-IT" sz="1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1800" i="1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it-IT" sz="18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it-IT" sz="1800" b="0" i="1" smtClean="0">
                                  <a:latin typeface="Cambria Math"/>
                                </a:rPr>
                                <m:t>𝑅𝑖𝑚𝑎𝑛𝑒𝑛𝑧𝑎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𝑀𝑃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−1)+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𝑅𝑖𝑚𝑎𝑛𝑒𝑛𝑧𝑎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𝑀𝑃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it-IT" sz="1800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num>
                        <m:den>
                          <m:r>
                            <a:rPr lang="it-IT" sz="1800" b="0" i="1" smtClean="0">
                              <a:latin typeface="Cambria Math"/>
                            </a:rPr>
                            <m:t>𝑅𝑖𝑚𝑎𝑛𝑒𝑛𝑧𝑎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𝑀𝑃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ctrlPr>
                                <a:rPr lang="it-IT" sz="1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it-IT" sz="1800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it-IT" sz="1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𝐴𝑐𝑞𝑢𝑖𝑠𝑡𝑖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𝑀𝑃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it-IT" sz="1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it-IT" sz="1800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−1, 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it-IT" sz="1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𝑅𝑖𝑚𝑎𝑛𝑒𝑛𝑧𝑎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𝑀𝑃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(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it-IT" sz="1800" b="0" i="1" smtClean="0">
                          <a:latin typeface="Cambria Math"/>
                        </a:rPr>
                        <m:t>∗365=</m:t>
                      </m:r>
                    </m:oMath>
                  </m:oMathPara>
                </a14:m>
                <a:endParaRPr lang="it-IT" sz="1800" dirty="0" smtClean="0"/>
              </a:p>
              <a:p>
                <a:pPr marL="0" indent="0">
                  <a:buNone/>
                </a:pPr>
                <a:endParaRPr lang="it-IT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1800" i="1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it-IT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it-IT" sz="1800" i="1">
                                  <a:latin typeface="Cambria Math"/>
                                </a:rPr>
                                <m:t>𝑅𝑖𝑚𝑎𝑛𝑒𝑛𝑧𝑎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𝑀𝑃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−1)+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𝑅𝑖𝑚𝑎𝑛𝑒𝑛𝑧𝑎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𝑀𝑃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it-IT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num>
                        <m:den>
                          <m:r>
                            <a:rPr lang="it-IT" sz="1800" i="1">
                              <a:latin typeface="Cambria Math"/>
                            </a:rPr>
                            <m:t>𝐴𝑐𝑞𝑢𝑖𝑠𝑡𝑖</m:t>
                          </m:r>
                          <m:r>
                            <a:rPr lang="it-IT" sz="1800" i="1">
                              <a:latin typeface="Cambria Math"/>
                            </a:rPr>
                            <m:t> </m:t>
                          </m:r>
                          <m:r>
                            <a:rPr lang="it-IT" sz="1800" i="1">
                              <a:latin typeface="Cambria Math"/>
                            </a:rPr>
                            <m:t>𝑀𝑃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it-IT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it-IT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−1, 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it-IT" sz="1800" i="1">
                              <a:latin typeface="Cambria Math"/>
                            </a:rPr>
                            <m:t>−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𝑉𝑎𝑟𝑖𝑎𝑧𝑖𝑜𝑛𝑒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𝑟𝑖𝑚𝑎𝑛𝑒𝑛𝑧𝑎</m:t>
                          </m:r>
                          <m:r>
                            <a:rPr lang="it-IT" sz="1800" i="1">
                              <a:latin typeface="Cambria Math"/>
                            </a:rPr>
                            <m:t> </m:t>
                          </m:r>
                          <m:r>
                            <a:rPr lang="it-IT" sz="1800" i="1">
                              <a:latin typeface="Cambria Math"/>
                            </a:rPr>
                            <m:t>𝑀𝑃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it-IT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it-IT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−1, 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den>
                      </m:f>
                      <m:r>
                        <a:rPr lang="it-IT" sz="1800" b="0" i="1" smtClean="0">
                          <a:latin typeface="Cambria Math"/>
                        </a:rPr>
                        <m:t>∗365</m:t>
                      </m:r>
                      <m:r>
                        <a:rPr lang="it-IT" sz="1800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it-IT" sz="1800" dirty="0"/>
              </a:p>
              <a:p>
                <a:pPr marL="0" indent="0">
                  <a:buNone/>
                </a:pPr>
                <a:endParaRPr lang="it-IT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1800" i="1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it-IT" sz="18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sz="18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𝐶</m:t>
                                  </m:r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.</m:t>
                                  </m:r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𝐼</m:t>
                                  </m:r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.1</m:t>
                                  </m:r>
                                </m:e>
                                <m:sub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𝑆𝑃</m:t>
                                  </m:r>
                                </m:sub>
                              </m:sSub>
                              <m:r>
                                <a:rPr lang="it-IT" sz="1800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−1)+</m:t>
                              </m:r>
                              <m:sSub>
                                <m:sSubPr>
                                  <m:ctrlPr>
                                    <a:rPr lang="it-IT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sz="1800" i="1">
                                      <a:latin typeface="Cambria Math"/>
                                    </a:rPr>
                                    <m:t>𝐶</m:t>
                                  </m:r>
                                  <m:r>
                                    <a:rPr lang="it-IT" sz="1800" i="1">
                                      <a:latin typeface="Cambria Math"/>
                                    </a:rPr>
                                    <m:t>.</m:t>
                                  </m:r>
                                  <m:r>
                                    <a:rPr lang="it-IT" sz="1800" i="1">
                                      <a:latin typeface="Cambria Math"/>
                                    </a:rPr>
                                    <m:t>𝐼</m:t>
                                  </m:r>
                                  <m:r>
                                    <a:rPr lang="it-IT" sz="1800" i="1">
                                      <a:latin typeface="Cambria Math"/>
                                    </a:rPr>
                                    <m:t>.1</m:t>
                                  </m:r>
                                </m:e>
                                <m:sub>
                                  <m:r>
                                    <a:rPr lang="it-IT" sz="1800" i="1">
                                      <a:latin typeface="Cambria Math"/>
                                    </a:rPr>
                                    <m:t>𝑆𝑃</m:t>
                                  </m:r>
                                </m:sub>
                              </m:sSub>
                              <m:r>
                                <a:rPr lang="it-IT" sz="18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it-IT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num>
                        <m:den>
                          <m:sSub>
                            <m:sSubPr>
                              <m:ctrlPr>
                                <a:rPr lang="it-IT" sz="18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1800" b="0" i="1" smtClean="0">
                                  <a:latin typeface="Cambria Math"/>
                                </a:rPr>
                                <m:t>𝐵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.6</m:t>
                              </m:r>
                            </m:e>
                            <m:sub>
                              <m:r>
                                <a:rPr lang="it-IT" sz="1800" b="0" i="1" smtClean="0">
                                  <a:latin typeface="Cambria Math"/>
                                </a:rPr>
                                <m:t>𝐶𝐸</m:t>
                              </m:r>
                            </m:sub>
                          </m:sSub>
                          <m:r>
                            <a:rPr lang="it-IT" sz="1800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18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1800" b="0" i="1" smtClean="0">
                                  <a:latin typeface="Cambria Math"/>
                                </a:rPr>
                                <m:t>𝐵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.11</m:t>
                              </m:r>
                            </m:e>
                            <m:sub>
                              <m:r>
                                <a:rPr lang="it-IT" sz="1800" b="0" i="1" smtClean="0">
                                  <a:latin typeface="Cambria Math"/>
                                </a:rPr>
                                <m:t>𝐶𝐸</m:t>
                              </m:r>
                            </m:sub>
                          </m:sSub>
                        </m:den>
                      </m:f>
                      <m:r>
                        <a:rPr lang="it-IT" sz="1800" b="0" i="1" smtClean="0">
                          <a:latin typeface="Cambria Math"/>
                        </a:rPr>
                        <m:t>∗365</m:t>
                      </m:r>
                    </m:oMath>
                  </m:oMathPara>
                </a14:m>
                <a:endParaRPr lang="it-IT" sz="1800" dirty="0"/>
              </a:p>
              <a:p>
                <a:pPr marL="0" indent="0">
                  <a:buNone/>
                </a:pPr>
                <a:endParaRPr lang="it-IT" sz="18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625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Periodo giacenza media debiti v/ fornitori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it-IT" sz="20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/>
                        </a:rPr>
                        <m:t>𝑃𝑒𝑟𝑖𝑜𝑑𝑜</m:t>
                      </m:r>
                      <m:r>
                        <a:rPr lang="it-IT" sz="2000" b="0" i="1" smtClean="0">
                          <a:latin typeface="Cambria Math"/>
                        </a:rPr>
                        <m:t> </m:t>
                      </m:r>
                      <m:r>
                        <a:rPr lang="it-IT" sz="2000" b="0" i="1" smtClean="0">
                          <a:latin typeface="Cambria Math"/>
                        </a:rPr>
                        <m:t>𝑔𝑖𝑎𝑐𝑒𝑛𝑧𝑎</m:t>
                      </m:r>
                      <m:r>
                        <a:rPr lang="it-IT" sz="2000" b="0" i="1" smtClean="0">
                          <a:latin typeface="Cambria Math"/>
                        </a:rPr>
                        <m:t> </m:t>
                      </m:r>
                      <m:r>
                        <a:rPr lang="it-IT" sz="2000" b="0" i="1" smtClean="0">
                          <a:latin typeface="Cambria Math"/>
                        </a:rPr>
                        <m:t>𝑑𝑒𝑏𝑖𝑡𝑖</m:t>
                      </m:r>
                      <m:r>
                        <a:rPr lang="it-IT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latin typeface="Cambria Math"/>
                            </a:rPr>
                            <m:t>𝐷𝑒𝑏𝑖𝑡𝑖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𝑣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/ 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𝑓𝑜𝑟𝑛𝑖𝑡𝑜𝑟𝑖</m:t>
                          </m:r>
                        </m:num>
                        <m:den>
                          <m:r>
                            <a:rPr lang="it-IT" sz="2000" b="0" i="1" smtClean="0">
                              <a:latin typeface="Cambria Math"/>
                            </a:rPr>
                            <m:t>𝐴𝑐𝑞𝑢𝑖𝑠𝑡𝑖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𝑏𝑒𝑛𝑖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𝑒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𝑠𝑒𝑟𝑣𝑖𝑧𝑖</m:t>
                          </m:r>
                        </m:den>
                      </m:f>
                      <m:r>
                        <a:rPr lang="it-IT" sz="2000" b="0" i="1" smtClean="0">
                          <a:latin typeface="Cambria Math"/>
                        </a:rPr>
                        <m:t>∗365=</m:t>
                      </m:r>
                    </m:oMath>
                  </m:oMathPara>
                </a14:m>
                <a:endParaRPr lang="it-IT" sz="2000" dirty="0" smtClean="0"/>
              </a:p>
              <a:p>
                <a:pPr marL="0" indent="0">
                  <a:buNone/>
                </a:pPr>
                <a:endParaRPr lang="it-IT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000" i="1">
                              <a:latin typeface="Cambria Math"/>
                            </a:rPr>
                            <m:t>𝐷𝑒𝑏𝑖𝑡𝑖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𝑣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/ </m:t>
                          </m:r>
                          <m:r>
                            <a:rPr lang="it-IT" sz="2000" i="1">
                              <a:latin typeface="Cambria Math"/>
                            </a:rPr>
                            <m:t>𝑓𝑜𝑟𝑛𝑖𝑡𝑜𝑟𝑖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 (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it-IT" sz="2000" i="1">
                              <a:latin typeface="Cambria Math"/>
                            </a:rPr>
                            <m:t>𝐴𝑐𝑞𝑢𝑖𝑠𝑡𝑖</m:t>
                          </m:r>
                          <m:r>
                            <a:rPr lang="it-IT" sz="2000" i="1">
                              <a:latin typeface="Cambria Math"/>
                            </a:rPr>
                            <m:t> </m:t>
                          </m:r>
                          <m:r>
                            <a:rPr lang="it-IT" sz="2000" i="1">
                              <a:latin typeface="Cambria Math"/>
                            </a:rPr>
                            <m:t>𝑏𝑒𝑛𝑖</m:t>
                          </m:r>
                          <m:r>
                            <a:rPr lang="it-IT" sz="2000" i="1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it-IT" sz="2000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it-IT" sz="2000" b="0" i="1" smtClean="0">
                                  <a:latin typeface="Cambria Math"/>
                                </a:rPr>
                                <m:t>−1, </m:t>
                              </m:r>
                              <m:r>
                                <a:rPr lang="it-IT" sz="2000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it-IT" sz="2000" b="0" i="1" smtClean="0">
                              <a:latin typeface="Cambria Math"/>
                            </a:rPr>
                            <m:t>+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𝐴𝑐𝑞𝑢𝑖𝑠𝑡𝑖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𝑠𝑒𝑟𝑣𝑖𝑧𝑖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 [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−1, 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]</m:t>
                          </m:r>
                        </m:den>
                      </m:f>
                      <m:r>
                        <a:rPr lang="it-IT" sz="2000" i="1">
                          <a:latin typeface="Cambria Math"/>
                        </a:rPr>
                        <m:t>∗365=</m:t>
                      </m:r>
                    </m:oMath>
                  </m:oMathPara>
                </a14:m>
                <a:endParaRPr lang="it-IT" sz="2000" dirty="0" smtClean="0"/>
              </a:p>
              <a:p>
                <a:pPr marL="0" indent="0">
                  <a:buNone/>
                </a:pPr>
                <a:endParaRPr lang="it-IT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0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0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/>
                                </a:rPr>
                                <m:t>𝐷</m:t>
                              </m:r>
                              <m:r>
                                <a:rPr lang="it-IT" sz="2000" b="0" i="1" smtClean="0">
                                  <a:latin typeface="Cambria Math"/>
                                </a:rPr>
                                <m:t>.6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𝑆𝑃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0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/>
                                </a:rPr>
                                <m:t>𝐵</m:t>
                              </m:r>
                              <m:r>
                                <a:rPr lang="it-IT" sz="2000" b="0" i="1" smtClean="0">
                                  <a:latin typeface="Cambria Math"/>
                                </a:rPr>
                                <m:t>.6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𝐶𝐸</m:t>
                              </m:r>
                            </m:sub>
                          </m:sSub>
                          <m:r>
                            <a:rPr lang="it-IT" sz="2000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/>
                                </a:rPr>
                                <m:t>𝐵</m:t>
                              </m:r>
                              <m:r>
                                <a:rPr lang="it-IT" sz="2000" b="0" i="1" smtClean="0">
                                  <a:latin typeface="Cambria Math"/>
                                </a:rPr>
                                <m:t>.7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𝐶𝐸</m:t>
                              </m:r>
                            </m:sub>
                          </m:sSub>
                        </m:den>
                      </m:f>
                      <m:r>
                        <a:rPr lang="it-IT" sz="2000" i="1">
                          <a:latin typeface="Cambria Math"/>
                        </a:rPr>
                        <m:t>∗365</m:t>
                      </m:r>
                    </m:oMath>
                  </m:oMathPara>
                </a14:m>
                <a:endParaRPr lang="it-IT" sz="2000" dirty="0"/>
              </a:p>
              <a:p>
                <a:pPr marL="0" indent="0">
                  <a:buNone/>
                </a:pPr>
                <a:endParaRPr lang="it-IT" sz="2000" dirty="0"/>
              </a:p>
              <a:p>
                <a:pPr marL="0" indent="0">
                  <a:buNone/>
                </a:pPr>
                <a:endParaRPr lang="it-IT" sz="20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176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Periodo di produzione</a:t>
            </a:r>
            <a:endParaRPr lang="it-I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b="0" i="1" smtClean="0">
                          <a:latin typeface="Cambria Math"/>
                        </a:rPr>
                        <m:t>𝑃𝑒𝑟𝑖𝑜𝑑𝑜</m:t>
                      </m:r>
                      <m:r>
                        <a:rPr lang="it-IT" sz="1800" b="0" i="1" smtClean="0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𝑑𝑖</m:t>
                      </m:r>
                      <m:r>
                        <a:rPr lang="it-IT" sz="1800" b="0" i="1" smtClean="0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𝑝𝑟𝑜𝑑𝑢𝑧𝑖𝑜𝑛𝑒</m:t>
                      </m:r>
                      <m:r>
                        <a:rPr lang="it-IT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1800" b="0" i="1" smtClean="0">
                              <a:latin typeface="Cambria Math"/>
                            </a:rPr>
                            <m:t>𝐺𝑖𝑎𝑐𝑒𝑛𝑧𝑎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𝑚𝑒𝑑𝑖𝑎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𝑠𝑒𝑚𝑖𝑙𝑎𝑣𝑜𝑟𝑎𝑡𝑖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𝑒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𝑙𝑎𝑣𝑜𝑟𝑖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𝑖𝑛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𝑐𝑜𝑟𝑠𝑜</m:t>
                          </m:r>
                        </m:num>
                        <m:den>
                          <m:r>
                            <a:rPr lang="it-IT" sz="1800" b="0" i="1" smtClean="0">
                              <a:latin typeface="Cambria Math"/>
                            </a:rPr>
                            <m:t>𝐶𝑜𝑠𝑡𝑖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𝑑𝑒𝑙𝑙𝑎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𝑝𝑟𝑜𝑑𝑢𝑧𝑖𝑜𝑛𝑒</m:t>
                          </m:r>
                        </m:den>
                      </m:f>
                      <m:r>
                        <a:rPr lang="it-IT" sz="1800" b="0" i="1" smtClean="0">
                          <a:latin typeface="Cambria Math"/>
                        </a:rPr>
                        <m:t>∗365</m:t>
                      </m:r>
                    </m:oMath>
                  </m:oMathPara>
                </a14:m>
                <a:endParaRPr lang="it-IT" sz="1800" dirty="0" smtClean="0"/>
              </a:p>
              <a:p>
                <a:pPr marL="0" indent="0">
                  <a:buNone/>
                </a:pPr>
                <a:endParaRPr lang="it-IT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1800" i="1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it-IT" sz="18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it-IT" sz="1800" b="0" i="1" smtClean="0">
                                  <a:latin typeface="Cambria Math"/>
                                </a:rPr>
                                <m:t>𝑅𝑖𝑚𝑎𝑛𝑒𝑛𝑧𝑎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𝑆𝐿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𝑒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𝐿𝐶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it-IT" sz="18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it-IT" sz="18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𝑅𝑖𝑚𝑎𝑛𝑒𝑛𝑧𝑎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𝑆𝐿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𝑒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𝐿𝐶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it-IT" sz="1800" b="0" i="1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num>
                        <m:den>
                          <m:r>
                            <a:rPr lang="it-IT" sz="1800" i="1">
                              <a:latin typeface="Cambria Math"/>
                            </a:rPr>
                            <m:t>𝐶𝑜𝑠𝑡𝑖</m:t>
                          </m:r>
                          <m:r>
                            <a:rPr lang="it-IT" sz="1800" i="1">
                              <a:latin typeface="Cambria Math"/>
                            </a:rPr>
                            <m:t> </m:t>
                          </m:r>
                          <m:r>
                            <a:rPr lang="it-IT" sz="1800" i="1">
                              <a:latin typeface="Cambria Math"/>
                            </a:rPr>
                            <m:t>𝑑𝑒𝑙𝑙𝑎</m:t>
                          </m:r>
                          <m:r>
                            <a:rPr lang="it-IT" sz="1800" i="1">
                              <a:latin typeface="Cambria Math"/>
                            </a:rPr>
                            <m:t> </m:t>
                          </m:r>
                          <m:r>
                            <a:rPr lang="it-IT" sz="1800" i="1">
                              <a:latin typeface="Cambria Math"/>
                            </a:rPr>
                            <m:t>𝑝𝑟𝑜𝑑𝑢𝑧𝑖𝑜𝑛𝑒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[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−1, 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]</m:t>
                          </m:r>
                        </m:den>
                      </m:f>
                      <m:r>
                        <a:rPr lang="it-IT" sz="1800" i="1">
                          <a:latin typeface="Cambria Math"/>
                        </a:rPr>
                        <m:t>∗365=</m:t>
                      </m:r>
                    </m:oMath>
                  </m:oMathPara>
                </a14:m>
                <a:endParaRPr lang="it-IT" sz="1800" dirty="0" smtClean="0"/>
              </a:p>
              <a:p>
                <a:pPr marL="0" indent="0">
                  <a:buNone/>
                </a:pPr>
                <a:endParaRPr lang="it-IT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1800" i="1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it-IT" sz="18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sz="18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𝐶</m:t>
                                  </m:r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.</m:t>
                                  </m:r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𝐼</m:t>
                                  </m:r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.2</m:t>
                                  </m:r>
                                </m:e>
                                <m:sub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𝑆𝑃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t-IT" sz="18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it-IT" sz="1800" b="0" i="1" smtClean="0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it-IT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sz="1800" i="1">
                                      <a:latin typeface="Cambria Math"/>
                                    </a:rPr>
                                    <m:t>𝐶</m:t>
                                  </m:r>
                                  <m:r>
                                    <a:rPr lang="it-IT" sz="1800" i="1">
                                      <a:latin typeface="Cambria Math"/>
                                    </a:rPr>
                                    <m:t>.</m:t>
                                  </m:r>
                                  <m:r>
                                    <a:rPr lang="it-IT" sz="1800" i="1">
                                      <a:latin typeface="Cambria Math"/>
                                    </a:rPr>
                                    <m:t>𝐼</m:t>
                                  </m:r>
                                  <m:r>
                                    <a:rPr lang="it-IT" sz="1800" i="1">
                                      <a:latin typeface="Cambria Math"/>
                                    </a:rPr>
                                    <m:t>.3</m:t>
                                  </m:r>
                                </m:e>
                                <m:sub>
                                  <m:r>
                                    <a:rPr lang="it-IT" sz="1800" i="1">
                                      <a:latin typeface="Cambria Math"/>
                                    </a:rPr>
                                    <m:t>𝑆𝑃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t-IT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it-IT" sz="1800" i="1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it-IT" sz="1800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it-IT" sz="18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it-IT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sz="1800" i="1">
                                      <a:latin typeface="Cambria Math"/>
                                    </a:rPr>
                                    <m:t>𝐶</m:t>
                                  </m:r>
                                  <m:r>
                                    <a:rPr lang="it-IT" sz="1800" i="1">
                                      <a:latin typeface="Cambria Math"/>
                                    </a:rPr>
                                    <m:t>.</m:t>
                                  </m:r>
                                  <m:r>
                                    <a:rPr lang="it-IT" sz="1800" i="1">
                                      <a:latin typeface="Cambria Math"/>
                                    </a:rPr>
                                    <m:t>𝐼</m:t>
                                  </m:r>
                                  <m:r>
                                    <a:rPr lang="it-IT" sz="1800" i="1">
                                      <a:latin typeface="Cambria Math"/>
                                    </a:rPr>
                                    <m:t>.2</m:t>
                                  </m:r>
                                </m:e>
                                <m:sub>
                                  <m:r>
                                    <a:rPr lang="it-IT" sz="1800" i="1">
                                      <a:latin typeface="Cambria Math"/>
                                    </a:rPr>
                                    <m:t>𝑆𝑃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t-IT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it-IT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it-IT" sz="1800" i="1">
                                      <a:latin typeface="Cambria Math"/>
                                    </a:rPr>
                                    <m:t>𝐶</m:t>
                                  </m:r>
                                  <m:r>
                                    <a:rPr lang="it-IT" sz="1800" i="1">
                                      <a:latin typeface="Cambria Math"/>
                                    </a:rPr>
                                    <m:t>.</m:t>
                                  </m:r>
                                  <m:r>
                                    <a:rPr lang="it-IT" sz="1800" i="1">
                                      <a:latin typeface="Cambria Math"/>
                                    </a:rPr>
                                    <m:t>𝐼</m:t>
                                  </m:r>
                                  <m:r>
                                    <a:rPr lang="it-IT" sz="1800" i="1">
                                      <a:latin typeface="Cambria Math"/>
                                    </a:rPr>
                                    <m:t>.3</m:t>
                                  </m:r>
                                </m:e>
                                <m:sub>
                                  <m:r>
                                    <a:rPr lang="it-IT" sz="1800" i="1">
                                      <a:latin typeface="Cambria Math"/>
                                    </a:rPr>
                                    <m:t>𝑆𝑃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t-IT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it-IT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it-IT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num>
                        <m:den>
                          <m:sSub>
                            <m:sSubPr>
                              <m:ctrlPr>
                                <a:rPr lang="it-IT" sz="18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1800" b="0" i="1" smtClean="0">
                                  <a:latin typeface="Cambria Math"/>
                                </a:rPr>
                                <m:t>𝑇𝑜𝑡𝑎𝑙𝑒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it-IT" sz="1800" b="0" i="1" smtClean="0">
                                  <a:latin typeface="Cambria Math"/>
                                </a:rPr>
                                <m:t>𝐶𝐸</m:t>
                              </m:r>
                            </m:sub>
                          </m:sSub>
                        </m:den>
                      </m:f>
                      <m:r>
                        <a:rPr lang="it-IT" sz="1800" i="1">
                          <a:latin typeface="Cambria Math"/>
                        </a:rPr>
                        <m:t>∗365</m:t>
                      </m:r>
                    </m:oMath>
                  </m:oMathPara>
                </a14:m>
                <a:endParaRPr lang="it-IT" sz="1800" dirty="0"/>
              </a:p>
              <a:p>
                <a:pPr marL="0" indent="0">
                  <a:buNone/>
                </a:pPr>
                <a:endParaRPr lang="it-IT" sz="1800" dirty="0"/>
              </a:p>
              <a:p>
                <a:pPr marL="0" indent="0">
                  <a:buNone/>
                </a:pPr>
                <a:endParaRPr lang="it-IT" sz="1800" dirty="0" smtClean="0"/>
              </a:p>
            </p:txBody>
          </p:sp>
        </mc:Choice>
        <mc:Fallback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759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Periodo giacenza media prodotti finiti </a:t>
            </a:r>
            <a:endParaRPr lang="it-I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i="1" smtClean="0">
                          <a:latin typeface="Cambria Math"/>
                        </a:rPr>
                        <m:t>𝑃𝑒𝑟𝑖𝑜𝑑𝑜</m:t>
                      </m:r>
                      <m:r>
                        <a:rPr lang="it-IT" sz="1800" i="1" smtClean="0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𝑔𝑖𝑎𝑐𝑒𝑛𝑧𝑎</m:t>
                      </m:r>
                      <m:r>
                        <a:rPr lang="it-IT" sz="1800" b="0" i="1" smtClean="0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𝑝𝑟𝑜𝑑𝑜𝑡𝑡𝑖</m:t>
                      </m:r>
                      <m:r>
                        <a:rPr lang="it-IT" sz="1800" b="0" i="1" smtClean="0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𝑓𝑖𝑛𝑖𝑡𝑖</m:t>
                      </m:r>
                      <m:r>
                        <a:rPr lang="it-IT" sz="18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1800" i="1">
                              <a:latin typeface="Cambria Math"/>
                            </a:rPr>
                            <m:t>𝐺𝑖𝑎𝑐𝑒𝑛𝑧𝑎</m:t>
                          </m:r>
                          <m:r>
                            <a:rPr lang="it-IT" sz="1800" i="1">
                              <a:latin typeface="Cambria Math"/>
                            </a:rPr>
                            <m:t> </m:t>
                          </m:r>
                          <m:r>
                            <a:rPr lang="it-IT" sz="1800" i="1">
                              <a:latin typeface="Cambria Math"/>
                            </a:rPr>
                            <m:t>𝑚𝑒𝑑𝑖𝑎</m:t>
                          </m:r>
                          <m:r>
                            <a:rPr lang="it-IT" sz="1800" i="1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𝑝𝑟𝑜𝑑𝑜𝑡𝑡𝑖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𝑓𝑖𝑛𝑖𝑡𝑖</m:t>
                          </m:r>
                        </m:num>
                        <m:den>
                          <m:r>
                            <a:rPr lang="it-IT" sz="1800" i="1">
                              <a:latin typeface="Cambria Math"/>
                            </a:rPr>
                            <m:t>𝐶𝑜𝑠𝑡𝑖</m:t>
                          </m:r>
                          <m:r>
                            <a:rPr lang="it-IT" sz="1800" i="1">
                              <a:latin typeface="Cambria Math"/>
                            </a:rPr>
                            <m:t> </m:t>
                          </m:r>
                          <m:r>
                            <a:rPr lang="it-IT" sz="1800" i="1">
                              <a:latin typeface="Cambria Math"/>
                            </a:rPr>
                            <m:t>𝑑𝑒𝑙𝑙𝑎</m:t>
                          </m:r>
                          <m:r>
                            <a:rPr lang="it-IT" sz="1800" i="1">
                              <a:latin typeface="Cambria Math"/>
                            </a:rPr>
                            <m:t> </m:t>
                          </m:r>
                          <m:r>
                            <a:rPr lang="it-IT" sz="1800" i="1">
                              <a:latin typeface="Cambria Math"/>
                            </a:rPr>
                            <m:t>𝑝𝑟𝑜𝑑𝑢𝑧𝑖𝑜𝑛𝑒</m:t>
                          </m:r>
                        </m:den>
                      </m:f>
                      <m:r>
                        <a:rPr lang="it-IT" sz="1800" i="1">
                          <a:latin typeface="Cambria Math"/>
                        </a:rPr>
                        <m:t>∗365</m:t>
                      </m:r>
                      <m:r>
                        <a:rPr lang="it-IT" sz="1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it-IT" sz="1800" dirty="0"/>
              </a:p>
              <a:p>
                <a:pPr marL="0" indent="0">
                  <a:buNone/>
                </a:pPr>
                <a:endParaRPr lang="it-IT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1800" i="1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it-IT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it-IT" sz="1800" i="1">
                                  <a:latin typeface="Cambria Math"/>
                                </a:rPr>
                                <m:t>𝑅𝑖𝑚𝑎𝑛𝑒𝑛𝑧𝑎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𝑃𝐹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it-IT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it-IT" sz="1800" i="1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it-IT" sz="1800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it-IT" sz="1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𝑅𝑖𝑚𝑎𝑛𝑒𝑛𝑧𝑎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𝑃𝐹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it-IT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num>
                        <m:den>
                          <m:r>
                            <a:rPr lang="it-IT" sz="1800" i="1">
                              <a:latin typeface="Cambria Math"/>
                            </a:rPr>
                            <m:t>𝐶𝑜𝑠𝑡𝑖</m:t>
                          </m:r>
                          <m:r>
                            <a:rPr lang="it-IT" sz="1800" i="1">
                              <a:latin typeface="Cambria Math"/>
                            </a:rPr>
                            <m:t> </m:t>
                          </m:r>
                          <m:r>
                            <a:rPr lang="it-IT" sz="1800" i="1">
                              <a:latin typeface="Cambria Math"/>
                            </a:rPr>
                            <m:t>𝑑𝑒𝑙𝑙𝑎</m:t>
                          </m:r>
                          <m:r>
                            <a:rPr lang="it-IT" sz="1800" i="1">
                              <a:latin typeface="Cambria Math"/>
                            </a:rPr>
                            <m:t> </m:t>
                          </m:r>
                          <m:r>
                            <a:rPr lang="it-IT" sz="1800" i="1">
                              <a:latin typeface="Cambria Math"/>
                            </a:rPr>
                            <m:t>𝑝𝑟𝑜𝑑𝑢𝑧𝑖𝑜𝑛𝑒</m:t>
                          </m:r>
                          <m:r>
                            <a:rPr lang="it-IT" sz="1800" i="1">
                              <a:latin typeface="Cambria Math"/>
                            </a:rPr>
                            <m:t>[</m:t>
                          </m:r>
                          <m:r>
                            <a:rPr lang="it-IT" sz="1800" i="1">
                              <a:latin typeface="Cambria Math"/>
                            </a:rPr>
                            <m:t>𝑡</m:t>
                          </m:r>
                          <m:r>
                            <a:rPr lang="it-IT" sz="1800" i="1">
                              <a:latin typeface="Cambria Math"/>
                            </a:rPr>
                            <m:t>−1, </m:t>
                          </m:r>
                          <m:r>
                            <a:rPr lang="it-IT" sz="1800" i="1">
                              <a:latin typeface="Cambria Math"/>
                            </a:rPr>
                            <m:t>𝑡</m:t>
                          </m:r>
                          <m:r>
                            <a:rPr lang="it-IT" sz="1800" i="1">
                              <a:latin typeface="Cambria Math"/>
                            </a:rPr>
                            <m:t>]</m:t>
                          </m:r>
                        </m:den>
                      </m:f>
                      <m:r>
                        <a:rPr lang="it-IT" sz="1800" i="1">
                          <a:latin typeface="Cambria Math"/>
                        </a:rPr>
                        <m:t>∗365=</m:t>
                      </m:r>
                    </m:oMath>
                  </m:oMathPara>
                </a14:m>
                <a:endParaRPr lang="it-IT" sz="1800" dirty="0"/>
              </a:p>
              <a:p>
                <a:pPr marL="0" indent="0">
                  <a:buNone/>
                </a:pPr>
                <a:endParaRPr lang="it-IT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1800" i="1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it-IT" sz="18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sz="1800" i="1">
                                      <a:latin typeface="Cambria Math"/>
                                    </a:rPr>
                                    <m:t>𝐶</m:t>
                                  </m:r>
                                  <m:r>
                                    <a:rPr lang="it-IT" sz="1800" i="1">
                                      <a:latin typeface="Cambria Math"/>
                                    </a:rPr>
                                    <m:t>.</m:t>
                                  </m:r>
                                  <m:r>
                                    <a:rPr lang="it-IT" sz="1800" i="1">
                                      <a:latin typeface="Cambria Math"/>
                                    </a:rPr>
                                    <m:t>𝐼</m:t>
                                  </m:r>
                                  <m:r>
                                    <a:rPr lang="it-IT" sz="1800" i="1">
                                      <a:latin typeface="Cambria Math"/>
                                    </a:rPr>
                                    <m:t>.4</m:t>
                                  </m:r>
                                </m:e>
                                <m:sub>
                                  <m:r>
                                    <a:rPr lang="it-IT" sz="1800" i="1">
                                      <a:latin typeface="Cambria Math"/>
                                    </a:rPr>
                                    <m:t>𝑆𝑃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t-IT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it-IT" sz="1800" i="1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it-IT" sz="1800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it-IT" sz="18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it-IT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sz="1800" i="1">
                                      <a:latin typeface="Cambria Math"/>
                                    </a:rPr>
                                    <m:t>𝐶</m:t>
                                  </m:r>
                                  <m:r>
                                    <a:rPr lang="it-IT" sz="1800" i="1">
                                      <a:latin typeface="Cambria Math"/>
                                    </a:rPr>
                                    <m:t>.</m:t>
                                  </m:r>
                                  <m:r>
                                    <a:rPr lang="it-IT" sz="1800" i="1">
                                      <a:latin typeface="Cambria Math"/>
                                    </a:rPr>
                                    <m:t>𝐼</m:t>
                                  </m:r>
                                  <m:r>
                                    <a:rPr lang="it-IT" sz="1800" i="1">
                                      <a:latin typeface="Cambria Math"/>
                                    </a:rPr>
                                    <m:t>.4</m:t>
                                  </m:r>
                                </m:e>
                                <m:sub>
                                  <m:r>
                                    <a:rPr lang="it-IT" sz="1800" i="1">
                                      <a:latin typeface="Cambria Math"/>
                                    </a:rPr>
                                    <m:t>𝑆𝑃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t-IT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it-IT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it-IT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num>
                        <m:den>
                          <m:sSub>
                            <m:sSubPr>
                              <m:ctrlPr>
                                <a:rPr lang="it-IT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1800" i="1">
                                  <a:latin typeface="Cambria Math"/>
                                </a:rPr>
                                <m:t>𝑇𝑜𝑡𝑎𝑙𝑒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it-IT" sz="1800" i="1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it-IT" sz="1800" i="1">
                                  <a:latin typeface="Cambria Math"/>
                                </a:rPr>
                                <m:t>𝐶𝐸</m:t>
                              </m:r>
                            </m:sub>
                          </m:sSub>
                        </m:den>
                      </m:f>
                      <m:r>
                        <a:rPr lang="it-IT" sz="1800" i="1">
                          <a:latin typeface="Cambria Math"/>
                        </a:rPr>
                        <m:t>∗365</m:t>
                      </m:r>
                    </m:oMath>
                  </m:oMathPara>
                </a14:m>
                <a:endParaRPr lang="it-IT" sz="1800" dirty="0"/>
              </a:p>
              <a:p>
                <a:pPr marL="0" indent="0">
                  <a:buNone/>
                </a:pPr>
                <a:endParaRPr lang="it-IT" sz="1800" dirty="0" smtClean="0"/>
              </a:p>
              <a:p>
                <a:pPr marL="0" indent="0">
                  <a:buNone/>
                </a:pPr>
                <a:endParaRPr lang="it-IT" sz="1800" dirty="0" smtClean="0"/>
              </a:p>
            </p:txBody>
          </p:sp>
        </mc:Choice>
        <mc:Fallback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388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Periodo giacenza media crediti v/ clienti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it-IT" sz="20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it-IT" sz="2000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/>
                        </a:rPr>
                        <m:t>𝑃𝑒𝑟𝑖𝑜𝑑𝑜</m:t>
                      </m:r>
                      <m:r>
                        <a:rPr lang="it-IT" sz="2000" b="0" i="1" smtClean="0">
                          <a:latin typeface="Cambria Math"/>
                        </a:rPr>
                        <m:t> </m:t>
                      </m:r>
                      <m:r>
                        <a:rPr lang="it-IT" sz="2000" b="0" i="1" smtClean="0">
                          <a:latin typeface="Cambria Math"/>
                        </a:rPr>
                        <m:t>𝑔𝑖𝑎𝑐𝑒𝑛𝑧𝑎</m:t>
                      </m:r>
                      <m:r>
                        <a:rPr lang="it-IT" sz="2000" b="0" i="1" smtClean="0">
                          <a:latin typeface="Cambria Math"/>
                        </a:rPr>
                        <m:t> </m:t>
                      </m:r>
                      <m:r>
                        <a:rPr lang="it-IT" sz="2000" b="0" i="1" smtClean="0">
                          <a:latin typeface="Cambria Math"/>
                        </a:rPr>
                        <m:t>𝑐𝑟𝑒𝑑𝑖𝑡𝑖</m:t>
                      </m:r>
                      <m:r>
                        <a:rPr lang="it-IT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latin typeface="Cambria Math"/>
                            </a:rPr>
                            <m:t>𝐶𝑟𝑒𝑑𝑖𝑡𝑖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𝑣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/ 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𝑐𝑙𝑖𝑒𝑛𝑡𝑖</m:t>
                          </m:r>
                        </m:num>
                        <m:den>
                          <m:r>
                            <a:rPr lang="it-IT" sz="2000" b="0" i="1" smtClean="0">
                              <a:latin typeface="Cambria Math"/>
                            </a:rPr>
                            <m:t>𝑅𝑖𝑐𝑎𝑣𝑖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𝑑𝑖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𝑣𝑒𝑛𝑑𝑖𝑡𝑎</m:t>
                          </m:r>
                        </m:den>
                      </m:f>
                      <m:r>
                        <a:rPr lang="it-IT" sz="2000" b="0" i="1" smtClean="0">
                          <a:latin typeface="Cambria Math"/>
                        </a:rPr>
                        <m:t>∗365=</m:t>
                      </m:r>
                    </m:oMath>
                  </m:oMathPara>
                </a14:m>
                <a:endParaRPr lang="it-IT" sz="2000" dirty="0" smtClean="0"/>
              </a:p>
              <a:p>
                <a:pPr marL="0" indent="0">
                  <a:buNone/>
                </a:pPr>
                <a:endParaRPr lang="it-IT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000" i="1">
                              <a:latin typeface="Cambria Math"/>
                            </a:rPr>
                            <m:t>𝐶𝑟𝑒𝑑𝑖𝑡𝑖</m:t>
                          </m:r>
                          <m:r>
                            <a:rPr lang="it-IT" sz="2000" i="1">
                              <a:latin typeface="Cambria Math"/>
                            </a:rPr>
                            <m:t> </m:t>
                          </m:r>
                          <m:r>
                            <a:rPr lang="it-IT" sz="2000" i="1">
                              <a:latin typeface="Cambria Math"/>
                            </a:rPr>
                            <m:t>𝑣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/</m:t>
                          </m:r>
                          <m:r>
                            <a:rPr lang="it-IT" sz="2000" i="1">
                              <a:latin typeface="Cambria Math"/>
                            </a:rPr>
                            <m:t> </m:t>
                          </m:r>
                          <m:r>
                            <a:rPr lang="it-IT" sz="2000" i="1">
                              <a:latin typeface="Cambria Math"/>
                            </a:rPr>
                            <m:t>𝑐𝑙𝑖𝑒𝑛𝑡𝑖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(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it-IT" sz="2000" i="1">
                              <a:latin typeface="Cambria Math"/>
                            </a:rPr>
                            <m:t>𝑅𝑖𝑐𝑎𝑣𝑖</m:t>
                          </m:r>
                          <m:r>
                            <a:rPr lang="it-IT" sz="2000" i="1">
                              <a:latin typeface="Cambria Math"/>
                            </a:rPr>
                            <m:t> </m:t>
                          </m:r>
                          <m:r>
                            <a:rPr lang="it-IT" sz="2000" i="1">
                              <a:latin typeface="Cambria Math"/>
                            </a:rPr>
                            <m:t>𝑑𝑖</m:t>
                          </m:r>
                          <m:r>
                            <a:rPr lang="it-IT" sz="2000" i="1">
                              <a:latin typeface="Cambria Math"/>
                            </a:rPr>
                            <m:t> </m:t>
                          </m:r>
                          <m:r>
                            <a:rPr lang="it-IT" sz="2000" i="1">
                              <a:latin typeface="Cambria Math"/>
                            </a:rPr>
                            <m:t>𝑣𝑒𝑛𝑑𝑖𝑡𝑎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[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,  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−1]</m:t>
                          </m:r>
                        </m:den>
                      </m:f>
                      <m:r>
                        <a:rPr lang="it-IT" sz="2000" i="1">
                          <a:latin typeface="Cambria Math"/>
                        </a:rPr>
                        <m:t>∗365=</m:t>
                      </m:r>
                    </m:oMath>
                  </m:oMathPara>
                </a14:m>
                <a:endParaRPr lang="it-IT" sz="2000" dirty="0" smtClean="0"/>
              </a:p>
              <a:p>
                <a:pPr marL="0" indent="0">
                  <a:buNone/>
                </a:pPr>
                <a:endParaRPr lang="it-IT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0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0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/>
                                </a:rPr>
                                <m:t>𝐶</m:t>
                              </m:r>
                              <m:r>
                                <a:rPr lang="it-IT" sz="2000" b="0" i="1" smtClean="0">
                                  <a:latin typeface="Cambria Math"/>
                                </a:rPr>
                                <m:t>.</m:t>
                              </m:r>
                              <m:r>
                                <a:rPr lang="it-IT" sz="2000" b="0" i="1" smtClean="0">
                                  <a:latin typeface="Cambria Math"/>
                                </a:rPr>
                                <m:t>𝐼𝐼</m:t>
                              </m:r>
                              <m:r>
                                <a:rPr lang="it-IT" sz="2000" b="0" i="1" smtClean="0">
                                  <a:latin typeface="Cambria Math"/>
                                </a:rPr>
                                <m:t>.1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𝑆𝑃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0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/>
                                </a:rPr>
                                <m:t>𝐴</m:t>
                              </m:r>
                              <m:r>
                                <a:rPr lang="it-IT" sz="2000" b="0" i="1" smtClean="0">
                                  <a:latin typeface="Cambria Math"/>
                                </a:rPr>
                                <m:t>.1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𝐶𝐸</m:t>
                              </m:r>
                            </m:sub>
                          </m:sSub>
                        </m:den>
                      </m:f>
                      <m:r>
                        <a:rPr lang="it-IT" sz="2000" i="1">
                          <a:latin typeface="Cambria Math"/>
                        </a:rPr>
                        <m:t>∗365=</m:t>
                      </m:r>
                    </m:oMath>
                  </m:oMathPara>
                </a14:m>
                <a:endParaRPr lang="it-IT" sz="2000" dirty="0"/>
              </a:p>
              <a:p>
                <a:pPr marL="0" indent="0">
                  <a:buNone/>
                </a:pPr>
                <a:endParaRPr lang="it-IT" sz="2000" dirty="0"/>
              </a:p>
              <a:p>
                <a:pPr marL="0" indent="0">
                  <a:buNone/>
                </a:pPr>
                <a:endParaRPr lang="it-IT" sz="20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237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it-IT" dirty="0" smtClean="0"/>
              <a:t>Ciclo monetario negativo</a:t>
            </a:r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1157088" y="4186317"/>
            <a:ext cx="8840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600" dirty="0" smtClean="0">
                <a:latin typeface="+mn-lt"/>
                <a:cs typeface="Arial" pitchFamily="34" charset="0"/>
              </a:rPr>
              <a:t>acquisto</a:t>
            </a:r>
          </a:p>
          <a:p>
            <a:pPr algn="ctr"/>
            <a:r>
              <a:rPr lang="it-IT" sz="1600" dirty="0" smtClean="0">
                <a:latin typeface="+mn-lt"/>
                <a:cs typeface="Arial" pitchFamily="34" charset="0"/>
              </a:rPr>
              <a:t>merci</a:t>
            </a:r>
            <a:endParaRPr lang="it-IT" sz="1600" dirty="0">
              <a:latin typeface="+mn-lt"/>
              <a:cs typeface="Arial" pitchFamily="34" charset="0"/>
            </a:endParaRPr>
          </a:p>
        </p:txBody>
      </p:sp>
      <p:cxnSp>
        <p:nvCxnSpPr>
          <p:cNvPr id="14" name="Connettore 1 13"/>
          <p:cNvCxnSpPr/>
          <p:nvPr/>
        </p:nvCxnSpPr>
        <p:spPr>
          <a:xfrm rot="16200000" flipH="1">
            <a:off x="987132" y="5364106"/>
            <a:ext cx="122400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4184316" y="4199959"/>
            <a:ext cx="8037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600" dirty="0" smtClean="0">
                <a:latin typeface="+mn-lt"/>
                <a:cs typeface="Arial" pitchFamily="34" charset="0"/>
              </a:rPr>
              <a:t>vendita</a:t>
            </a:r>
          </a:p>
          <a:p>
            <a:pPr algn="ctr"/>
            <a:r>
              <a:rPr lang="it-IT" sz="1600" dirty="0" smtClean="0">
                <a:latin typeface="+mn-lt"/>
                <a:cs typeface="Arial" pitchFamily="34" charset="0"/>
              </a:rPr>
              <a:t>merci</a:t>
            </a:r>
            <a:endParaRPr lang="it-IT" sz="1600" dirty="0">
              <a:latin typeface="+mn-lt"/>
              <a:cs typeface="Arial" pitchFamily="34" charset="0"/>
            </a:endParaRPr>
          </a:p>
        </p:txBody>
      </p:sp>
      <p:cxnSp>
        <p:nvCxnSpPr>
          <p:cNvPr id="16" name="Connettore 1 15"/>
          <p:cNvCxnSpPr/>
          <p:nvPr/>
        </p:nvCxnSpPr>
        <p:spPr>
          <a:xfrm rot="16200000" flipH="1">
            <a:off x="4702488" y="4926950"/>
            <a:ext cx="57600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>
            <a:off x="1608872" y="5214950"/>
            <a:ext cx="34200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ttangolo 17"/>
          <p:cNvSpPr/>
          <p:nvPr/>
        </p:nvSpPr>
        <p:spPr>
          <a:xfrm>
            <a:off x="1584768" y="5229200"/>
            <a:ext cx="34032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dirty="0" smtClean="0">
                <a:latin typeface="+mn-lt"/>
                <a:cs typeface="Arial" pitchFamily="34" charset="0"/>
              </a:rPr>
              <a:t>CICLO  ECONOMICO</a:t>
            </a:r>
            <a:endParaRPr lang="it-IT" sz="1600" dirty="0">
              <a:latin typeface="+mn-lt"/>
              <a:cs typeface="Arial" pitchFamily="34" charset="0"/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1610121" y="4804958"/>
            <a:ext cx="33779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i="1" dirty="0" smtClean="0">
                <a:latin typeface="+mn-lt"/>
                <a:cs typeface="Arial" pitchFamily="34" charset="0"/>
              </a:rPr>
              <a:t>periodo giacenza merci</a:t>
            </a:r>
            <a:endParaRPr lang="it-IT" sz="1600" i="1" dirty="0">
              <a:latin typeface="+mn-lt"/>
              <a:cs typeface="Arial" pitchFamily="34" charset="0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6470332" y="4179892"/>
            <a:ext cx="13878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600" dirty="0" smtClean="0">
                <a:latin typeface="+mj-lt"/>
              </a:rPr>
              <a:t>pagamento</a:t>
            </a:r>
          </a:p>
          <a:p>
            <a:pPr algn="ctr"/>
            <a:r>
              <a:rPr lang="it-IT" sz="1600" dirty="0" smtClean="0">
                <a:latin typeface="+mj-lt"/>
              </a:rPr>
              <a:t>per gli acquisti</a:t>
            </a:r>
            <a:endParaRPr lang="it-IT" sz="1600" dirty="0">
              <a:latin typeface="+mj-lt"/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4988061" y="4192021"/>
            <a:ext cx="12461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600" dirty="0" smtClean="0">
                <a:latin typeface="+mj-lt"/>
              </a:rPr>
              <a:t>incasso</a:t>
            </a:r>
          </a:p>
          <a:p>
            <a:pPr algn="ctr"/>
            <a:r>
              <a:rPr lang="it-IT" sz="1600" dirty="0" smtClean="0">
                <a:latin typeface="+mj-lt"/>
              </a:rPr>
              <a:t>dalla vendita</a:t>
            </a:r>
            <a:endParaRPr lang="it-IT" sz="1600" dirty="0">
              <a:latin typeface="+mj-lt"/>
            </a:endParaRPr>
          </a:p>
        </p:txBody>
      </p:sp>
      <p:cxnSp>
        <p:nvCxnSpPr>
          <p:cNvPr id="28" name="Connettore 1 27"/>
          <p:cNvCxnSpPr>
            <a:stCxn id="26" idx="2"/>
          </p:cNvCxnSpPr>
          <p:nvPr/>
        </p:nvCxnSpPr>
        <p:spPr>
          <a:xfrm rot="5400000">
            <a:off x="6552240" y="5376667"/>
            <a:ext cx="122400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/>
          <p:cNvSpPr txBox="1"/>
          <p:nvPr/>
        </p:nvSpPr>
        <p:spPr>
          <a:xfrm>
            <a:off x="1584768" y="5641990"/>
            <a:ext cx="55543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i="1" dirty="0" smtClean="0">
                <a:latin typeface="+mn-lt"/>
                <a:cs typeface="Arial" pitchFamily="34" charset="0"/>
              </a:rPr>
              <a:t>periodo giacenza debiti v/ fornitori</a:t>
            </a:r>
            <a:endParaRPr lang="it-IT" sz="1600" i="1" dirty="0">
              <a:latin typeface="+mn-lt"/>
              <a:cs typeface="Arial" pitchFamily="34" charset="0"/>
            </a:endParaRPr>
          </a:p>
        </p:txBody>
      </p:sp>
      <p:cxnSp>
        <p:nvCxnSpPr>
          <p:cNvPr id="36" name="Connettore 2 35"/>
          <p:cNvCxnSpPr/>
          <p:nvPr/>
        </p:nvCxnSpPr>
        <p:spPr>
          <a:xfrm flipV="1">
            <a:off x="4970134" y="5214950"/>
            <a:ext cx="2196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ttangolo 36"/>
          <p:cNvSpPr/>
          <p:nvPr/>
        </p:nvSpPr>
        <p:spPr>
          <a:xfrm>
            <a:off x="5028872" y="5214950"/>
            <a:ext cx="21372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dirty="0" smtClean="0">
                <a:latin typeface="+mn-lt"/>
                <a:cs typeface="Arial" pitchFamily="34" charset="0"/>
              </a:rPr>
              <a:t>CICLO  MONETARIO</a:t>
            </a:r>
            <a:endParaRPr lang="it-IT" sz="1600" dirty="0">
              <a:latin typeface="+mn-lt"/>
              <a:cs typeface="Arial" pitchFamily="34" charset="0"/>
            </a:endParaRPr>
          </a:p>
        </p:txBody>
      </p:sp>
      <p:cxnSp>
        <p:nvCxnSpPr>
          <p:cNvPr id="38" name="Connettore 2 37"/>
          <p:cNvCxnSpPr/>
          <p:nvPr/>
        </p:nvCxnSpPr>
        <p:spPr>
          <a:xfrm>
            <a:off x="1612548" y="5999180"/>
            <a:ext cx="55440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CasellaDiTesto 42"/>
          <p:cNvSpPr txBox="1"/>
          <p:nvPr/>
        </p:nvSpPr>
        <p:spPr>
          <a:xfrm>
            <a:off x="4817688" y="4356106"/>
            <a:ext cx="304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latin typeface="+mj-lt"/>
              </a:rPr>
              <a:t>≡</a:t>
            </a:r>
            <a:endParaRPr lang="it-IT" sz="1600" dirty="0">
              <a:latin typeface="+mj-lt"/>
            </a:endParaRPr>
          </a:p>
        </p:txBody>
      </p:sp>
      <p:graphicFrame>
        <p:nvGraphicFramePr>
          <p:cNvPr id="44" name="Diagramma 43"/>
          <p:cNvGraphicFramePr/>
          <p:nvPr/>
        </p:nvGraphicFramePr>
        <p:xfrm>
          <a:off x="1404958" y="1397000"/>
          <a:ext cx="6096000" cy="111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5" name="Diagramma 44"/>
          <p:cNvGraphicFramePr/>
          <p:nvPr>
            <p:extLst>
              <p:ext uri="{D42A27DB-BD31-4B8C-83A1-F6EECF244321}">
                <p14:modId xmlns:p14="http://schemas.microsoft.com/office/powerpoint/2010/main" val="2961317803"/>
              </p:ext>
            </p:extLst>
          </p:nvPr>
        </p:nvGraphicFramePr>
        <p:xfrm>
          <a:off x="1381124" y="2670190"/>
          <a:ext cx="6096000" cy="111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7624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Indici di rotazione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1800" b="0" i="1" smtClean="0">
                          <a:latin typeface="Cambria Math"/>
                        </a:rPr>
                        <m:t>𝑅𝑜𝑡𝑎𝑧𝑖𝑜𝑛𝑒</m:t>
                      </m:r>
                      <m:r>
                        <a:rPr lang="it-IT" sz="1800" b="0" i="1" smtClean="0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𝑑𝑒𝑙𝑙𝑒</m:t>
                      </m:r>
                      <m:r>
                        <a:rPr lang="it-IT" sz="1800" b="0" i="1" smtClean="0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𝑚𝑎𝑡𝑒𝑟𝑖𝑒</m:t>
                      </m:r>
                      <m:r>
                        <a:rPr lang="it-IT" sz="1800" b="0" i="1" smtClean="0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𝑝𝑟𝑖𝑚𝑒</m:t>
                      </m:r>
                      <m:r>
                        <a:rPr lang="it-IT" sz="1800" b="0" i="1" smtClean="0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𝑎</m:t>
                      </m:r>
                      <m:r>
                        <a:rPr lang="it-IT" sz="1800" b="0" i="1" smtClean="0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𝑚𝑎𝑔𝑎𝑧𝑧𝑖𝑛𝑜</m:t>
                      </m:r>
                      <m:r>
                        <a:rPr lang="it-IT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1800" b="0" i="1" smtClean="0">
                              <a:latin typeface="Cambria Math"/>
                            </a:rPr>
                            <m:t>𝐶𝑜𝑛𝑠𝑢𝑚𝑖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𝑑𝑖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𝑚𝑎𝑡𝑒𝑟𝑖𝑒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𝑝𝑟𝑖𝑚𝑒</m:t>
                          </m:r>
                        </m:num>
                        <m:den>
                          <m:r>
                            <a:rPr lang="it-IT" sz="1800" b="0" i="1" smtClean="0">
                              <a:latin typeface="Cambria Math"/>
                            </a:rPr>
                            <m:t>𝐺𝑖𝑎𝑐𝑒𝑛𝑧𝑎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𝑚𝑒𝑑𝑖𝑎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𝑚𝑎𝑡𝑒𝑟𝑖𝑒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𝑝𝑟𝑖𝑚𝑒</m:t>
                          </m:r>
                        </m:den>
                      </m:f>
                    </m:oMath>
                  </m:oMathPara>
                </a14:m>
                <a:endParaRPr lang="it-IT" sz="1800" dirty="0" smtClean="0"/>
              </a:p>
              <a:p>
                <a:pPr marL="0" indent="0">
                  <a:buNone/>
                </a:pPr>
                <a:endParaRPr lang="it-IT" sz="1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1800" i="1">
                          <a:latin typeface="Cambria Math"/>
                        </a:rPr>
                        <m:t>𝑅𝑜𝑡𝑎𝑧𝑖𝑜𝑛𝑒</m:t>
                      </m:r>
                      <m:r>
                        <a:rPr lang="it-IT" sz="1800" i="1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𝑑𝑒𝑖</m:t>
                      </m:r>
                      <m:r>
                        <a:rPr lang="it-IT" sz="1800" b="0" i="1" smtClean="0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𝑑𝑒𝑏𝑖𝑡𝑖</m:t>
                      </m:r>
                      <m:r>
                        <a:rPr lang="it-IT" sz="1800" b="0" i="1" smtClean="0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𝑣</m:t>
                      </m:r>
                      <m:r>
                        <a:rPr lang="it-IT" sz="1800" b="0" i="1" smtClean="0">
                          <a:latin typeface="Cambria Math"/>
                        </a:rPr>
                        <m:t>/ </m:t>
                      </m:r>
                      <m:r>
                        <a:rPr lang="it-IT" sz="1800" b="0" i="1" smtClean="0">
                          <a:latin typeface="Cambria Math"/>
                        </a:rPr>
                        <m:t>𝑓𝑜𝑟𝑛𝑖𝑡𝑜𝑟𝑖</m:t>
                      </m:r>
                      <m:r>
                        <a:rPr lang="it-IT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1800" b="0" i="1" smtClean="0">
                              <a:latin typeface="Cambria Math"/>
                            </a:rPr>
                            <m:t>𝐴𝑐𝑞𝑢𝑖𝑠𝑡𝑖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𝑑𝑖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𝑏𝑒𝑛𝑖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𝑒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𝑠𝑒𝑟𝑣𝑖𝑧𝑖</m:t>
                          </m:r>
                        </m:num>
                        <m:den>
                          <m:r>
                            <a:rPr lang="it-IT" sz="1800" b="0" i="1" smtClean="0">
                              <a:latin typeface="Cambria Math"/>
                            </a:rPr>
                            <m:t>𝐷</m:t>
                          </m:r>
                          <m:r>
                            <a:rPr lang="it-IT" sz="1800" i="1">
                              <a:latin typeface="Cambria Math"/>
                            </a:rPr>
                            <m:t>𝑒𝑏𝑖𝑡𝑖</m:t>
                          </m:r>
                          <m:r>
                            <a:rPr lang="it-IT" sz="1800" i="1">
                              <a:latin typeface="Cambria Math"/>
                            </a:rPr>
                            <m:t> </m:t>
                          </m:r>
                          <m:r>
                            <a:rPr lang="it-IT" sz="1800" i="1">
                              <a:latin typeface="Cambria Math"/>
                            </a:rPr>
                            <m:t>𝑣</m:t>
                          </m:r>
                          <m:r>
                            <a:rPr lang="it-IT" sz="1800" i="1">
                              <a:latin typeface="Cambria Math"/>
                            </a:rPr>
                            <m:t>/ </m:t>
                          </m:r>
                          <m:r>
                            <a:rPr lang="it-IT" sz="1800" i="1">
                              <a:latin typeface="Cambria Math"/>
                            </a:rPr>
                            <m:t>𝑓𝑜𝑟𝑛𝑖𝑡𝑜𝑟𝑖</m:t>
                          </m:r>
                        </m:den>
                      </m:f>
                    </m:oMath>
                  </m:oMathPara>
                </a14:m>
                <a:endParaRPr lang="it-IT" sz="1800" dirty="0" smtClean="0"/>
              </a:p>
              <a:p>
                <a:pPr marL="0" indent="0">
                  <a:buNone/>
                </a:pPr>
                <a:endParaRPr lang="it-IT" sz="1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1800" i="1">
                          <a:latin typeface="Cambria Math"/>
                        </a:rPr>
                        <m:t>𝑅𝑜𝑡𝑎𝑧𝑖𝑜𝑛𝑒</m:t>
                      </m:r>
                      <m:r>
                        <a:rPr lang="it-IT" sz="1800" i="1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𝑑𝑒𝑙𝑙𝑎</m:t>
                      </m:r>
                      <m:r>
                        <a:rPr lang="it-IT" sz="1800" b="0" i="1" smtClean="0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𝑝𝑟𝑜𝑑𝑢𝑧𝑖𝑜𝑛𝑒</m:t>
                      </m:r>
                      <m:r>
                        <a:rPr lang="it-IT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1800" b="0" i="1" smtClean="0">
                              <a:latin typeface="Cambria Math"/>
                            </a:rPr>
                            <m:t>𝐶𝑜𝑠𝑡𝑖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𝑑𝑒𝑙𝑙𝑎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𝑝𝑟𝑜𝑑𝑢𝑧𝑖𝑜𝑛𝑒</m:t>
                          </m:r>
                        </m:num>
                        <m:den>
                          <m:r>
                            <a:rPr lang="it-IT" sz="1800" i="1">
                              <a:latin typeface="Cambria Math"/>
                            </a:rPr>
                            <m:t>𝐺𝑖𝑎𝑐𝑒𝑛𝑧𝑎</m:t>
                          </m:r>
                          <m:r>
                            <a:rPr lang="it-IT" sz="1800" i="1">
                              <a:latin typeface="Cambria Math"/>
                            </a:rPr>
                            <m:t> </m:t>
                          </m:r>
                          <m:r>
                            <a:rPr lang="it-IT" sz="1800" i="1">
                              <a:latin typeface="Cambria Math"/>
                            </a:rPr>
                            <m:t>𝑚𝑒𝑑𝑖𝑎</m:t>
                          </m:r>
                          <m:r>
                            <a:rPr lang="it-IT" sz="1800" i="1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𝑠𝑒𝑚𝑖𝑙𝑎𝑣𝑜𝑟𝑎𝑡𝑖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𝑒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𝑙𝑎𝑣𝑜𝑟𝑖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𝑖𝑛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𝑐𝑜𝑟𝑠𝑜</m:t>
                          </m:r>
                        </m:den>
                      </m:f>
                    </m:oMath>
                  </m:oMathPara>
                </a14:m>
                <a:endParaRPr lang="it-IT" sz="1800" dirty="0" smtClean="0"/>
              </a:p>
              <a:p>
                <a:pPr marL="0" indent="0">
                  <a:buNone/>
                </a:pPr>
                <a:endParaRPr lang="it-IT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1800" i="1">
                          <a:latin typeface="Cambria Math"/>
                        </a:rPr>
                        <m:t>𝑅𝑜𝑡𝑎𝑧𝑖𝑜𝑛𝑒</m:t>
                      </m:r>
                      <m:r>
                        <a:rPr lang="it-IT" sz="1800" i="1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𝑑𝑒𝑖</m:t>
                      </m:r>
                      <m:r>
                        <a:rPr lang="it-IT" sz="1800" b="0" i="1" smtClean="0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𝑝𝑟𝑜𝑑𝑜𝑡𝑡𝑖</m:t>
                      </m:r>
                      <m:r>
                        <a:rPr lang="it-IT" sz="1800" b="0" i="1" smtClean="0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𝑓𝑖𝑛𝑖𝑡𝑖</m:t>
                      </m:r>
                      <m:r>
                        <a:rPr lang="it-IT" sz="1800" b="0" i="1" smtClean="0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𝑎</m:t>
                      </m:r>
                      <m:r>
                        <a:rPr lang="it-IT" sz="1800" b="0" i="1" smtClean="0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𝑚𝑎𝑔𝑎𝑧𝑧𝑖𝑛𝑜</m:t>
                      </m:r>
                      <m:r>
                        <a:rPr lang="it-IT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1800" b="0" i="1" smtClean="0">
                              <a:latin typeface="Cambria Math"/>
                            </a:rPr>
                            <m:t>𝐶𝑜𝑠𝑡𝑖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𝑑𝑒𝑙𝑙𝑎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𝑝𝑟𝑜𝑑𝑢𝑧𝑖𝑜𝑛𝑒</m:t>
                          </m:r>
                        </m:num>
                        <m:den>
                          <m:r>
                            <a:rPr lang="it-IT" sz="1800" i="1">
                              <a:latin typeface="Cambria Math"/>
                            </a:rPr>
                            <m:t>𝐺𝑖𝑎𝑐𝑒𝑛𝑧𝑎</m:t>
                          </m:r>
                          <m:r>
                            <a:rPr lang="it-IT" sz="1800" i="1">
                              <a:latin typeface="Cambria Math"/>
                            </a:rPr>
                            <m:t> </m:t>
                          </m:r>
                          <m:r>
                            <a:rPr lang="it-IT" sz="1800" i="1">
                              <a:latin typeface="Cambria Math"/>
                            </a:rPr>
                            <m:t>𝑚𝑒𝑑𝑖𝑎</m:t>
                          </m:r>
                          <m:r>
                            <a:rPr lang="it-IT" sz="1800" i="1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𝑝𝑟𝑜𝑑𝑜𝑡𝑡𝑖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𝑓𝑖𝑛𝑖𝑡𝑖</m:t>
                          </m:r>
                        </m:den>
                      </m:f>
                    </m:oMath>
                  </m:oMathPara>
                </a14:m>
                <a:endParaRPr lang="it-IT" sz="1800" dirty="0" smtClean="0"/>
              </a:p>
              <a:p>
                <a:pPr marL="0" indent="0">
                  <a:buNone/>
                </a:pPr>
                <a:endParaRPr lang="it-IT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1800" i="1">
                          <a:latin typeface="Cambria Math"/>
                        </a:rPr>
                        <m:t>𝑅𝑜𝑡𝑎𝑧𝑖𝑜𝑛𝑒</m:t>
                      </m:r>
                      <m:r>
                        <a:rPr lang="it-IT" sz="1800" i="1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𝑑𝑒𝑖</m:t>
                      </m:r>
                      <m:r>
                        <a:rPr lang="it-IT" sz="1800" b="0" i="1" smtClean="0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𝑐𝑟𝑒𝑑𝑖𝑡𝑖</m:t>
                      </m:r>
                      <m:r>
                        <a:rPr lang="it-IT" sz="1800" b="0" i="1" smtClean="0">
                          <a:latin typeface="Cambria Math"/>
                        </a:rPr>
                        <m:t> </m:t>
                      </m:r>
                      <m:r>
                        <a:rPr lang="it-IT" sz="1800" b="0" i="1" smtClean="0">
                          <a:latin typeface="Cambria Math"/>
                        </a:rPr>
                        <m:t>𝑣</m:t>
                      </m:r>
                      <m:r>
                        <a:rPr lang="it-IT" sz="1800" b="0" i="1" smtClean="0">
                          <a:latin typeface="Cambria Math"/>
                        </a:rPr>
                        <m:t>/ </m:t>
                      </m:r>
                      <m:r>
                        <a:rPr lang="it-IT" sz="1800" b="0" i="1" smtClean="0">
                          <a:latin typeface="Cambria Math"/>
                        </a:rPr>
                        <m:t>𝑐𝑙𝑖𝑒𝑛𝑡𝑖</m:t>
                      </m:r>
                      <m:r>
                        <a:rPr lang="it-IT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1800" b="0" i="1" smtClean="0">
                              <a:latin typeface="Cambria Math"/>
                            </a:rPr>
                            <m:t>𝑅𝑖𝑐𝑎𝑣𝑖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𝑑𝑖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𝑣𝑒𝑛𝑑𝑖𝑡𝑎</m:t>
                          </m:r>
                        </m:num>
                        <m:den>
                          <m:r>
                            <a:rPr lang="it-IT" sz="1800" b="0" i="1" smtClean="0">
                              <a:latin typeface="Cambria Math"/>
                            </a:rPr>
                            <m:t>𝐶</m:t>
                          </m:r>
                          <m:r>
                            <a:rPr lang="it-IT" sz="1800" i="1">
                              <a:latin typeface="Cambria Math"/>
                            </a:rPr>
                            <m:t>𝑟𝑒𝑑𝑖𝑡𝑖</m:t>
                          </m:r>
                          <m:r>
                            <a:rPr lang="it-IT" sz="1800" i="1">
                              <a:latin typeface="Cambria Math"/>
                            </a:rPr>
                            <m:t> </m:t>
                          </m:r>
                          <m:r>
                            <a:rPr lang="it-IT" sz="1800" i="1">
                              <a:latin typeface="Cambria Math"/>
                            </a:rPr>
                            <m:t>𝑣</m:t>
                          </m:r>
                          <m:r>
                            <a:rPr lang="it-IT" sz="1800" i="1">
                              <a:latin typeface="Cambria Math"/>
                            </a:rPr>
                            <m:t>/ </m:t>
                          </m:r>
                          <m:r>
                            <a:rPr lang="it-IT" sz="1800" i="1">
                              <a:latin typeface="Cambria Math"/>
                            </a:rPr>
                            <m:t>𝑐𝑙𝑖𝑒𝑛𝑡𝑖</m:t>
                          </m:r>
                        </m:den>
                      </m:f>
                    </m:oMath>
                  </m:oMathPara>
                </a14:m>
                <a:endParaRPr lang="it-IT" sz="18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675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Rotazione del capitale investito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3801613"/>
              </p:ext>
            </p:extLst>
          </p:nvPr>
        </p:nvGraphicFramePr>
        <p:xfrm>
          <a:off x="518864" y="2204864"/>
          <a:ext cx="8229600" cy="421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/>
              <p:cNvSpPr txBox="1"/>
              <p:nvPr/>
            </p:nvSpPr>
            <p:spPr>
              <a:xfrm>
                <a:off x="827584" y="1323914"/>
                <a:ext cx="7234224" cy="6653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/>
                        </a:rPr>
                        <m:t>𝑅𝑜𝑡𝑎𝑧𝑖𝑜𝑛𝑒</m:t>
                      </m:r>
                      <m:r>
                        <a:rPr lang="it-IT" b="0" i="1" smtClean="0">
                          <a:latin typeface="Cambria Math"/>
                        </a:rPr>
                        <m:t> </m:t>
                      </m:r>
                      <m:r>
                        <a:rPr lang="it-IT" b="0" i="1" smtClean="0">
                          <a:latin typeface="Cambria Math"/>
                        </a:rPr>
                        <m:t>𝑐𝑎𝑝𝑖𝑡𝑎𝑙𝑒</m:t>
                      </m:r>
                      <m:r>
                        <a:rPr lang="it-IT" b="0" i="1" smtClean="0">
                          <a:latin typeface="Cambria Math"/>
                        </a:rPr>
                        <m:t> </m:t>
                      </m:r>
                      <m:r>
                        <a:rPr lang="it-IT" b="0" i="1" smtClean="0">
                          <a:latin typeface="Cambria Math"/>
                        </a:rPr>
                        <m:t>𝑖𝑛𝑣𝑒𝑠𝑡𝑖𝑡𝑜</m:t>
                      </m:r>
                      <m:r>
                        <a:rPr lang="it-IT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/>
                            </a:rPr>
                            <m:t>𝑅𝑖𝑐𝑎𝑣𝑖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𝑑𝑖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𝑣𝑒𝑛𝑑𝑖𝑡𝑎</m:t>
                          </m:r>
                        </m:num>
                        <m:den>
                          <m:r>
                            <a:rPr lang="it-IT" b="0" i="1" smtClean="0">
                              <a:latin typeface="Cambria Math"/>
                            </a:rPr>
                            <m:t>𝐶𝑎𝑝𝑖𝑡𝑎𝑙𝑒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𝑖𝑛𝑣𝑒𝑠𝑡𝑖𝑡𝑜</m:t>
                          </m:r>
                        </m:den>
                      </m:f>
                      <m:r>
                        <a:rPr lang="it-IT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/>
                                </a:rPr>
                                <m:t>𝐴</m:t>
                              </m:r>
                              <m:r>
                                <a:rPr lang="it-IT" b="0" i="1" smtClean="0">
                                  <a:latin typeface="Cambria Math"/>
                                </a:rPr>
                                <m:t>.1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/>
                                </a:rPr>
                                <m:t>𝐶𝐸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/>
                                </a:rPr>
                                <m:t>𝑇𝑜𝑡𝑎𝑙𝑒</m:t>
                              </m:r>
                              <m:r>
                                <a:rPr lang="it-IT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it-IT" b="0" i="1" smtClean="0">
                                  <a:latin typeface="Cambria Math"/>
                                </a:rPr>
                                <m:t>𝐴𝑡𝑡𝑖𝑣𝑜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/>
                                </a:rPr>
                                <m:t>𝑆𝑃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CasellaDiTes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323914"/>
                <a:ext cx="7234224" cy="6653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163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Redditività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9889727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Rendimento</a:t>
            </a:r>
            <a:endParaRPr lang="it-IT" dirty="0"/>
          </a:p>
        </p:txBody>
      </p:sp>
      <p:pic>
        <p:nvPicPr>
          <p:cNvPr id="4" name="Segnaposto contenuto 3" descr="lev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38487" y="3757626"/>
            <a:ext cx="2867025" cy="1600200"/>
          </a:xfrm>
        </p:spPr>
      </p:pic>
      <p:sp>
        <p:nvSpPr>
          <p:cNvPr id="5" name="CasellaDiTesto 4"/>
          <p:cNvSpPr txBox="1"/>
          <p:nvPr/>
        </p:nvSpPr>
        <p:spPr>
          <a:xfrm>
            <a:off x="6072198" y="3974103"/>
            <a:ext cx="2336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latin typeface="+mn-lt"/>
              </a:rPr>
              <a:t>Capitale investito</a:t>
            </a:r>
            <a:endParaRPr lang="it-IT" sz="2400" dirty="0">
              <a:latin typeface="+mn-lt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785918" y="5429264"/>
            <a:ext cx="272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latin typeface="+mn-lt"/>
              </a:rPr>
              <a:t>Risultato economico</a:t>
            </a:r>
            <a:endParaRPr lang="it-IT" sz="2400" dirty="0">
              <a:latin typeface="+mn-lt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785786" y="1928802"/>
            <a:ext cx="74818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latin typeface="+mn-lt"/>
              </a:rPr>
              <a:t>Rendimento = risultato ottenuto / sforzo applicato</a:t>
            </a:r>
            <a:endParaRPr lang="it-IT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53140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Analisi statiche e dinamiche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142844" y="1857364"/>
          <a:ext cx="4429156" cy="41259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1844656" y="3760790"/>
            <a:ext cx="998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>
                <a:latin typeface="+mj-lt"/>
              </a:rPr>
              <a:t>esercizio</a:t>
            </a:r>
          </a:p>
          <a:p>
            <a:pPr algn="ctr"/>
            <a:r>
              <a:rPr lang="it-IT" b="1" dirty="0" smtClean="0">
                <a:latin typeface="+mj-lt"/>
              </a:rPr>
              <a:t>t</a:t>
            </a:r>
            <a:endParaRPr lang="it-IT" b="1" dirty="0">
              <a:latin typeface="+mj-lt"/>
            </a:endParaRPr>
          </a:p>
        </p:txBody>
      </p:sp>
      <p:graphicFrame>
        <p:nvGraphicFramePr>
          <p:cNvPr id="7" name="Segnaposto contenuto 3"/>
          <p:cNvGraphicFramePr>
            <a:graphicFrameLocks/>
          </p:cNvGraphicFramePr>
          <p:nvPr/>
        </p:nvGraphicFramePr>
        <p:xfrm>
          <a:off x="4572000" y="1857364"/>
          <a:ext cx="4429156" cy="41259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4714876" y="3248024"/>
            <a:ext cx="998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>
                <a:latin typeface="+mj-lt"/>
              </a:rPr>
              <a:t>esercizio</a:t>
            </a:r>
          </a:p>
          <a:p>
            <a:pPr algn="ctr"/>
            <a:r>
              <a:rPr lang="it-IT" dirty="0" smtClean="0">
                <a:latin typeface="+mj-lt"/>
              </a:rPr>
              <a:t>t</a:t>
            </a:r>
            <a:endParaRPr lang="it-IT" dirty="0">
              <a:latin typeface="+mj-lt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324480" y="5084774"/>
            <a:ext cx="998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>
                <a:latin typeface="+mj-lt"/>
              </a:rPr>
              <a:t>esercizio</a:t>
            </a:r>
          </a:p>
          <a:p>
            <a:pPr algn="ctr"/>
            <a:r>
              <a:rPr lang="it-IT" dirty="0" smtClean="0">
                <a:latin typeface="+mj-lt"/>
              </a:rPr>
              <a:t>t - 1</a:t>
            </a:r>
            <a:endParaRPr lang="it-IT" dirty="0">
              <a:latin typeface="+mj-lt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7240606" y="5072074"/>
            <a:ext cx="998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>
                <a:latin typeface="+mj-lt"/>
              </a:rPr>
              <a:t>esercizio</a:t>
            </a:r>
          </a:p>
          <a:p>
            <a:pPr algn="ctr"/>
            <a:r>
              <a:rPr lang="it-IT" dirty="0" smtClean="0">
                <a:latin typeface="+mj-lt"/>
              </a:rPr>
              <a:t>t - 2</a:t>
            </a:r>
            <a:endParaRPr lang="it-IT" dirty="0">
              <a:latin typeface="+mj-lt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7808680" y="3240086"/>
            <a:ext cx="998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>
                <a:latin typeface="+mj-lt"/>
              </a:rPr>
              <a:t>esercizio</a:t>
            </a:r>
          </a:p>
          <a:p>
            <a:pPr algn="ctr"/>
            <a:r>
              <a:rPr lang="it-IT" dirty="0" smtClean="0">
                <a:latin typeface="+mj-lt"/>
              </a:rPr>
              <a:t>t - 3</a:t>
            </a:r>
            <a:endParaRPr lang="it-IT" dirty="0">
              <a:latin typeface="+mj-lt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6275144" y="2122478"/>
            <a:ext cx="998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>
                <a:latin typeface="+mj-lt"/>
              </a:rPr>
              <a:t>esercizio</a:t>
            </a:r>
          </a:p>
          <a:p>
            <a:pPr algn="ctr"/>
            <a:r>
              <a:rPr lang="it-IT" dirty="0" smtClean="0">
                <a:latin typeface="+mj-lt"/>
              </a:rPr>
              <a:t>t - 4</a:t>
            </a:r>
            <a:endParaRPr lang="it-IT" dirty="0">
              <a:latin typeface="+mj-lt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Indici di redditività e onerosità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800" dirty="0" smtClean="0"/>
              <a:t>ROI: redditività del capitale investito nella gestione operativa (</a:t>
            </a:r>
            <a:r>
              <a:rPr lang="it-IT" sz="2800" i="1" dirty="0" err="1" smtClean="0"/>
              <a:t>return</a:t>
            </a:r>
            <a:r>
              <a:rPr lang="it-IT" sz="2800" i="1" dirty="0" smtClean="0"/>
              <a:t> on </a:t>
            </a:r>
            <a:r>
              <a:rPr lang="it-IT" sz="2800" i="1" dirty="0" err="1" smtClean="0"/>
              <a:t>investments</a:t>
            </a:r>
            <a:r>
              <a:rPr lang="it-IT" sz="2800" dirty="0" smtClean="0"/>
              <a:t>)</a:t>
            </a:r>
          </a:p>
          <a:p>
            <a:r>
              <a:rPr lang="it-IT" sz="2800" dirty="0" smtClean="0"/>
              <a:t>ROS: redditività delle vendite (</a:t>
            </a:r>
            <a:r>
              <a:rPr lang="it-IT" sz="2800" i="1" dirty="0" err="1" smtClean="0"/>
              <a:t>return</a:t>
            </a:r>
            <a:r>
              <a:rPr lang="it-IT" sz="2800" i="1" dirty="0" smtClean="0"/>
              <a:t> on sales</a:t>
            </a:r>
            <a:r>
              <a:rPr lang="it-IT" sz="2800" dirty="0" smtClean="0"/>
              <a:t>)</a:t>
            </a:r>
          </a:p>
          <a:p>
            <a:r>
              <a:rPr lang="it-IT" sz="2800" dirty="0" smtClean="0"/>
              <a:t>ROA: redditività del capitale investito totale (</a:t>
            </a:r>
            <a:r>
              <a:rPr lang="it-IT" sz="2800" i="1" dirty="0" err="1" smtClean="0"/>
              <a:t>return</a:t>
            </a:r>
            <a:r>
              <a:rPr lang="it-IT" sz="2800" i="1" dirty="0" smtClean="0"/>
              <a:t> on </a:t>
            </a:r>
            <a:r>
              <a:rPr lang="it-IT" sz="2800" i="1" dirty="0" err="1" smtClean="0"/>
              <a:t>assets</a:t>
            </a:r>
            <a:r>
              <a:rPr lang="it-IT" sz="2800" dirty="0" smtClean="0"/>
              <a:t>)</a:t>
            </a:r>
          </a:p>
          <a:p>
            <a:r>
              <a:rPr lang="it-IT" sz="2800" dirty="0" smtClean="0"/>
              <a:t>ROE: redditività del capitale proprio o redditività globale dell’impresa (</a:t>
            </a:r>
            <a:r>
              <a:rPr lang="it-IT" sz="2800" i="1" dirty="0" err="1" smtClean="0"/>
              <a:t>return</a:t>
            </a:r>
            <a:r>
              <a:rPr lang="it-IT" sz="2800" i="1" dirty="0" smtClean="0"/>
              <a:t> on </a:t>
            </a:r>
            <a:r>
              <a:rPr lang="it-IT" sz="2800" i="1" dirty="0" err="1" smtClean="0"/>
              <a:t>equity</a:t>
            </a:r>
            <a:r>
              <a:rPr lang="it-IT" sz="2800" dirty="0" smtClean="0"/>
              <a:t>)</a:t>
            </a:r>
          </a:p>
          <a:p>
            <a:r>
              <a:rPr lang="it-IT" sz="2800" dirty="0" smtClean="0"/>
              <a:t>ROD: onerosità del capitale di terzi (</a:t>
            </a:r>
            <a:r>
              <a:rPr lang="it-IT" sz="2800" i="1" dirty="0" err="1" smtClean="0"/>
              <a:t>return</a:t>
            </a:r>
            <a:r>
              <a:rPr lang="it-IT" sz="2800" i="1" dirty="0" smtClean="0"/>
              <a:t> on </a:t>
            </a:r>
            <a:r>
              <a:rPr lang="it-IT" sz="2800" i="1" dirty="0" err="1" smtClean="0"/>
              <a:t>debts</a:t>
            </a:r>
            <a:r>
              <a:rPr lang="it-IT" sz="2800" dirty="0" smtClean="0"/>
              <a:t>)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59476635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Redditività del capitale investito</a:t>
            </a:r>
            <a:br>
              <a:rPr lang="it-IT" dirty="0" smtClean="0"/>
            </a:br>
            <a:r>
              <a:rPr lang="it-IT" dirty="0" smtClean="0"/>
              <a:t>nella gestione operativa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it-IT" sz="24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/>
                        </a:rPr>
                        <m:t>𝑅𝑂𝐼</m:t>
                      </m:r>
                      <m:r>
                        <a:rPr lang="it-IT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400" b="0" i="1" smtClean="0">
                              <a:latin typeface="Cambria Math"/>
                            </a:rPr>
                            <m:t>𝑀𝑎𝑟𝑔𝑖𝑛𝑒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𝑜𝑝𝑒𝑟𝑎𝑡𝑖𝑣𝑜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𝑛𝑒𝑡𝑡𝑜</m:t>
                          </m:r>
                        </m:num>
                        <m:den>
                          <m:r>
                            <a:rPr lang="it-IT" sz="2400" b="0" i="1" smtClean="0">
                              <a:latin typeface="Cambria Math"/>
                            </a:rPr>
                            <m:t>𝐶𝑎𝑝𝑖𝑡𝑎𝑙𝑒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𝑖𝑛𝑣𝑒𝑠𝑡𝑖𝑡𝑜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𝑛𝑒𝑙𝑙𝑎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𝑔𝑒𝑠𝑡𝑖𝑜𝑛𝑒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𝑜𝑝𝑒𝑟𝑎𝑡𝑖𝑣𝑎</m:t>
                          </m:r>
                        </m:den>
                      </m:f>
                    </m:oMath>
                  </m:oMathPara>
                </a14:m>
                <a:endParaRPr lang="it-IT" sz="2400" dirty="0" smtClean="0"/>
              </a:p>
              <a:p>
                <a:endParaRPr lang="it-IT" sz="2400" dirty="0" smtClean="0"/>
              </a:p>
              <a:p>
                <a:r>
                  <a:rPr lang="it-IT" sz="2800" dirty="0" smtClean="0"/>
                  <a:t>Capacità dell’impresa di produrre reddito attraverso la sola gestione operativa, ovvero attraverso le attività </a:t>
                </a:r>
                <a:r>
                  <a:rPr lang="it-IT" sz="2800" i="1" dirty="0" smtClean="0"/>
                  <a:t>core </a:t>
                </a:r>
                <a:r>
                  <a:rPr lang="it-IT" sz="2800" dirty="0" smtClean="0"/>
                  <a:t>dell’impresa</a:t>
                </a:r>
              </a:p>
              <a:p>
                <a:endParaRPr lang="it-IT" sz="24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5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802447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Capitale investito nella gestione operativa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6376453"/>
              </p:ext>
            </p:extLst>
          </p:nvPr>
        </p:nvGraphicFramePr>
        <p:xfrm>
          <a:off x="323528" y="2079104"/>
          <a:ext cx="8448485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9568"/>
                <a:gridCol w="8098917"/>
              </a:tblGrid>
              <a:tr h="370840">
                <a:tc>
                  <a:txBody>
                    <a:bodyPr/>
                    <a:lstStyle/>
                    <a:p>
                      <a:endParaRPr lang="it-IT" sz="2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Capitale investito totale (totale attivo)</a:t>
                      </a:r>
                      <a:endParaRPr lang="it-IT" sz="2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400" baseline="0" dirty="0" smtClean="0"/>
                        <a:t>–</a:t>
                      </a:r>
                      <a:endParaRPr lang="it-IT" sz="2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Immobilizzazioni finanziarie (B.III)</a:t>
                      </a:r>
                      <a:endParaRPr lang="it-IT" sz="2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aseline="0" dirty="0" smtClean="0"/>
                        <a:t>–</a:t>
                      </a:r>
                      <a:endParaRPr lang="it-IT" sz="2400" dirty="0" smtClean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Attività finanziarie che non costituiscono immobilizzazioni (C.III)</a:t>
                      </a:r>
                      <a:endParaRPr lang="it-IT" sz="2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aseline="0" dirty="0" smtClean="0"/>
                        <a:t>–</a:t>
                      </a:r>
                      <a:endParaRPr lang="it-IT" sz="2400" dirty="0" smtClean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Disponibilità liquide (C.IV)</a:t>
                      </a:r>
                      <a:endParaRPr lang="it-IT" sz="2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=</a:t>
                      </a:r>
                      <a:endParaRPr lang="it-IT" sz="2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Capitale investito nella gestione operativa</a:t>
                      </a:r>
                      <a:endParaRPr lang="it-IT" sz="2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980965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Calcolo del ROI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it-IT" sz="24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/>
                        </a:rPr>
                        <m:t>𝑅𝑂𝐼</m:t>
                      </m:r>
                      <m:r>
                        <a:rPr lang="it-IT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4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it-IT" sz="24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𝐴</m:t>
                                  </m:r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𝐵</m:t>
                                  </m:r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𝐴</m:t>
                                  </m:r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.5+</m:t>
                                  </m:r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𝐵</m:t>
                                  </m:r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.14</m:t>
                                  </m:r>
                                </m:e>
                              </m:d>
                            </m:e>
                            <m:sub>
                              <m:r>
                                <a:rPr lang="it-IT" sz="2400" b="0" i="1" smtClean="0">
                                  <a:latin typeface="Cambria Math"/>
                                </a:rPr>
                                <m:t>𝐶𝐸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it-IT" sz="24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𝑇𝑜𝑡𝑎𝑙𝑒</m:t>
                                  </m:r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𝑎𝑡𝑡𝑖𝑣𝑜</m:t>
                                  </m:r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𝐵</m:t>
                                  </m:r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.</m:t>
                                  </m:r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𝐼𝐼𝐼</m:t>
                                  </m:r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 −</m:t>
                                  </m:r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𝐶</m:t>
                                  </m:r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.</m:t>
                                  </m:r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𝐼𝐼𝐼</m:t>
                                  </m:r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𝐶</m:t>
                                  </m:r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.</m:t>
                                  </m:r>
                                  <m:r>
                                    <a:rPr lang="it-IT" sz="2400" b="0" i="1" smtClean="0">
                                      <a:latin typeface="Cambria Math"/>
                                    </a:rPr>
                                    <m:t>𝐼𝑉</m:t>
                                  </m:r>
                                </m:e>
                              </m:d>
                            </m:e>
                            <m:sub>
                              <m:r>
                                <a:rPr lang="it-IT" sz="2400" b="0" i="1" smtClean="0">
                                  <a:latin typeface="Cambria Math"/>
                                </a:rPr>
                                <m:t>𝑆𝑃</m:t>
                              </m:r>
                            </m:sub>
                          </m:sSub>
                        </m:den>
                      </m:f>
                      <m:r>
                        <a:rPr lang="it-IT" sz="2400" b="0" i="1" smtClean="0">
                          <a:latin typeface="Cambria Math"/>
                        </a:rPr>
                        <m:t>∗100</m:t>
                      </m:r>
                    </m:oMath>
                  </m:oMathPara>
                </a14:m>
                <a:endParaRPr lang="it-IT" sz="2400" b="0" dirty="0" smtClean="0"/>
              </a:p>
              <a:p>
                <a:endParaRPr lang="it-IT" sz="2400" dirty="0" smtClean="0"/>
              </a:p>
              <a:p>
                <a:endParaRPr lang="it-IT" sz="2400" dirty="0" smtClean="0"/>
              </a:p>
              <a:p>
                <a:r>
                  <a:rPr lang="it-IT" sz="2400" dirty="0" smtClean="0"/>
                  <a:t>Espresso in percentuale</a:t>
                </a:r>
                <a:endParaRPr lang="it-IT" sz="2400" dirty="0"/>
              </a:p>
              <a:p>
                <a:r>
                  <a:rPr lang="it-IT" sz="2400" dirty="0" smtClean="0"/>
                  <a:t>Può raggiungere valori superiori al 100% se MON &gt; CIO</a:t>
                </a:r>
              </a:p>
              <a:p>
                <a:pPr lvl="1">
                  <a:buFont typeface="Arial" pitchFamily="34" charset="0"/>
                  <a:buChar char="•"/>
                </a:pPr>
                <a:r>
                  <a:rPr lang="it-IT" sz="2000" dirty="0"/>
                  <a:t>s</a:t>
                </a:r>
                <a:r>
                  <a:rPr lang="it-IT" sz="2000" dirty="0" smtClean="0"/>
                  <a:t>ettori a bassa intensità di capitale, es. servizi</a:t>
                </a:r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677907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Redditività delle vendite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/>
                        </a:rPr>
                        <m:t>𝑅𝑂𝑆</m:t>
                      </m:r>
                      <m:r>
                        <a:rPr lang="it-IT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400" b="0" i="1" smtClean="0">
                              <a:latin typeface="Cambria Math"/>
                            </a:rPr>
                            <m:t>𝑀𝑎𝑟𝑔𝑖𝑛𝑒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𝑜𝑝𝑒𝑟𝑎𝑡𝑖𝑣𝑜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𝑛𝑒𝑡𝑡𝑜</m:t>
                          </m:r>
                        </m:num>
                        <m:den>
                          <m:r>
                            <a:rPr lang="it-IT" sz="2400" b="0" i="1" smtClean="0">
                              <a:latin typeface="Cambria Math"/>
                            </a:rPr>
                            <m:t>𝑅𝑖𝑐𝑎𝑣𝑖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𝑑𝑖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𝑣𝑒𝑛𝑑𝑖𝑡𝑎</m:t>
                          </m:r>
                        </m:den>
                      </m:f>
                    </m:oMath>
                  </m:oMathPara>
                </a14:m>
                <a:endParaRPr lang="it-IT" sz="2400" b="0" dirty="0" smtClean="0"/>
              </a:p>
              <a:p>
                <a:endParaRPr lang="it-IT" sz="2400" dirty="0" smtClean="0"/>
              </a:p>
              <a:p>
                <a:r>
                  <a:rPr lang="it-IT" sz="2400" dirty="0" smtClean="0"/>
                  <a:t>Quanto hanno inciso i costi operativi sui ricavi di vendita</a:t>
                </a:r>
              </a:p>
              <a:p>
                <a:endParaRPr lang="it-IT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/>
                        </a:rPr>
                        <m:t>𝑅𝑂𝑆</m:t>
                      </m:r>
                      <m:r>
                        <a:rPr lang="it-IT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400" i="1">
                                  <a:latin typeface="Cambria Math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it-IT" sz="24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it-IT" sz="2400" i="1">
                                      <a:latin typeface="Cambria Math"/>
                                    </a:rPr>
                                    <m:t>𝐴</m:t>
                                  </m:r>
                                  <m:r>
                                    <a:rPr lang="it-IT" sz="24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it-IT" sz="2400" i="1">
                                      <a:latin typeface="Cambria Math"/>
                                    </a:rPr>
                                    <m:t>𝐵</m:t>
                                  </m:r>
                                  <m:r>
                                    <a:rPr lang="it-IT" sz="24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it-IT" sz="2400" i="1">
                                      <a:latin typeface="Cambria Math"/>
                                    </a:rPr>
                                    <m:t>𝐴</m:t>
                                  </m:r>
                                  <m:r>
                                    <a:rPr lang="it-IT" sz="2400" i="1">
                                      <a:latin typeface="Cambria Math"/>
                                    </a:rPr>
                                    <m:t>.5+</m:t>
                                  </m:r>
                                  <m:r>
                                    <a:rPr lang="it-IT" sz="2400" i="1">
                                      <a:latin typeface="Cambria Math"/>
                                    </a:rPr>
                                    <m:t>𝐵</m:t>
                                  </m:r>
                                  <m:r>
                                    <a:rPr lang="it-IT" sz="2400" i="1">
                                      <a:latin typeface="Cambria Math"/>
                                    </a:rPr>
                                    <m:t>.14</m:t>
                                  </m:r>
                                </m:e>
                              </m:d>
                            </m:e>
                            <m:sub>
                              <m:r>
                                <a:rPr lang="it-IT" sz="2400" i="1">
                                  <a:latin typeface="Cambria Math"/>
                                </a:rPr>
                                <m:t>𝐶𝐸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/>
                                </a:rPr>
                                <m:t>𝐴</m:t>
                              </m:r>
                              <m:r>
                                <a:rPr lang="it-IT" sz="2400" i="1">
                                  <a:latin typeface="Cambria Math"/>
                                </a:rPr>
                                <m:t>.1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/>
                                </a:rPr>
                                <m:t>𝐶𝐸</m:t>
                              </m:r>
                            </m:sub>
                          </m:sSub>
                        </m:den>
                      </m:f>
                      <m:r>
                        <a:rPr lang="it-IT" sz="2400" b="0" i="1" smtClean="0">
                          <a:latin typeface="Cambria Math"/>
                        </a:rPr>
                        <m:t>∗100</m:t>
                      </m:r>
                    </m:oMath>
                  </m:oMathPara>
                </a14:m>
                <a:endParaRPr lang="it-IT" sz="2400" dirty="0" smtClean="0"/>
              </a:p>
              <a:p>
                <a:pPr marL="0" indent="0">
                  <a:buNone/>
                </a:pPr>
                <a:endParaRPr lang="it-IT" sz="2400" dirty="0" smtClean="0"/>
              </a:p>
              <a:p>
                <a:r>
                  <a:rPr lang="it-IT" sz="2400" dirty="0" smtClean="0"/>
                  <a:t>ROS ≤ 100%</a:t>
                </a:r>
              </a:p>
              <a:p>
                <a:r>
                  <a:rPr lang="it-IT" sz="2400" dirty="0" smtClean="0"/>
                  <a:t>ROS = 100% ↔ costi nulli</a:t>
                </a:r>
                <a:endParaRPr lang="it-IT" sz="24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118999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ROI in fattori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/>
                        </a:rPr>
                        <m:t>𝑅𝑂𝐼</m:t>
                      </m:r>
                      <m:r>
                        <a:rPr lang="it-IT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latin typeface="Cambria Math"/>
                            </a:rPr>
                            <m:t>𝑀𝑂𝑁</m:t>
                          </m:r>
                        </m:num>
                        <m:den>
                          <m:r>
                            <a:rPr lang="it-IT" sz="2000" b="0" i="1" smtClean="0">
                              <a:latin typeface="Cambria Math"/>
                            </a:rPr>
                            <m:t>𝐶𝐼𝑂</m:t>
                          </m:r>
                        </m:den>
                      </m:f>
                      <m:r>
                        <a:rPr lang="it-IT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latin typeface="Cambria Math"/>
                            </a:rPr>
                            <m:t>𝑀𝑂𝑁</m:t>
                          </m:r>
                        </m:num>
                        <m:den>
                          <m:r>
                            <a:rPr lang="it-IT" sz="2000" b="0" i="1" smtClean="0">
                              <a:latin typeface="Cambria Math"/>
                            </a:rPr>
                            <m:t>𝑉</m:t>
                          </m:r>
                        </m:den>
                      </m:f>
                      <m:r>
                        <a:rPr lang="it-IT" sz="2000" b="0" i="1" smtClean="0">
                          <a:latin typeface="Cambria Math"/>
                        </a:rPr>
                        <m:t>∗</m:t>
                      </m:r>
                      <m:f>
                        <m:f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latin typeface="Cambria Math"/>
                            </a:rPr>
                            <m:t>𝑉</m:t>
                          </m:r>
                        </m:num>
                        <m:den>
                          <m:r>
                            <a:rPr lang="it-IT" sz="2000" b="0" i="1" smtClean="0">
                              <a:latin typeface="Cambria Math"/>
                            </a:rPr>
                            <m:t>𝐶𝐼𝑂</m:t>
                          </m:r>
                        </m:den>
                      </m:f>
                      <m:r>
                        <a:rPr lang="it-IT" sz="2000" b="0" i="1" smtClean="0">
                          <a:latin typeface="Cambria Math"/>
                        </a:rPr>
                        <m:t>=</m:t>
                      </m:r>
                      <m:r>
                        <a:rPr lang="it-IT" sz="2000" b="0" i="1" smtClean="0">
                          <a:latin typeface="Cambria Math"/>
                        </a:rPr>
                        <m:t>𝑅𝑂𝑆</m:t>
                      </m:r>
                      <m:r>
                        <a:rPr lang="it-IT" sz="2000" b="0" i="1" smtClean="0">
                          <a:latin typeface="Cambria Math"/>
                        </a:rPr>
                        <m:t>∗</m:t>
                      </m:r>
                      <m:r>
                        <a:rPr lang="it-IT" sz="2000" b="0" i="1" smtClean="0">
                          <a:latin typeface="Cambria Math"/>
                        </a:rPr>
                        <m:t>𝑅𝑜𝑡𝑎𝑧𝑖𝑜𝑛𝑒</m:t>
                      </m:r>
                      <m:r>
                        <a:rPr lang="it-IT" sz="2000" b="0" i="1" smtClean="0">
                          <a:latin typeface="Cambria Math"/>
                        </a:rPr>
                        <m:t> </m:t>
                      </m:r>
                      <m:r>
                        <a:rPr lang="it-IT" sz="2000" b="0" i="1" smtClean="0">
                          <a:latin typeface="Cambria Math"/>
                        </a:rPr>
                        <m:t>𝑐𝑎𝑝𝑖𝑡𝑎𝑙𝑒</m:t>
                      </m:r>
                      <m:r>
                        <a:rPr lang="it-IT" sz="2000" b="0" i="1" smtClean="0">
                          <a:latin typeface="Cambria Math"/>
                        </a:rPr>
                        <m:t> </m:t>
                      </m:r>
                      <m:r>
                        <a:rPr lang="it-IT" sz="2000" b="0" i="1" smtClean="0">
                          <a:latin typeface="Cambria Math"/>
                        </a:rPr>
                        <m:t>𝑜𝑝𝑒𝑟𝑎𝑡𝑖𝑣𝑜</m:t>
                      </m:r>
                    </m:oMath>
                  </m:oMathPara>
                </a14:m>
                <a:endParaRPr lang="it-IT" sz="2000" dirty="0" smtClean="0"/>
              </a:p>
              <a:p>
                <a:endParaRPr lang="it-IT" sz="2000" dirty="0" smtClean="0"/>
              </a:p>
              <a:p>
                <a:r>
                  <a:rPr lang="it-IT" sz="2000" dirty="0" smtClean="0"/>
                  <a:t>ROS: margini di profitto che si ottengono per ciascun ciclo acquisto-lavorazione-vendita</a:t>
                </a:r>
              </a:p>
              <a:p>
                <a:r>
                  <a:rPr lang="it-IT" sz="2000" dirty="0" smtClean="0"/>
                  <a:t>Rotazione: velocità con cui si ripetono tali cicli in un esercizio</a:t>
                </a:r>
                <a:endParaRPr lang="it-IT" sz="20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val="1380964398"/>
              </p:ext>
            </p:extLst>
          </p:nvPr>
        </p:nvGraphicFramePr>
        <p:xfrm>
          <a:off x="1524000" y="3861048"/>
          <a:ext cx="6096000" cy="230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5448710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Redditività del capitale investito totale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600200"/>
                <a:ext cx="8784976" cy="4637112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it-IT" sz="2000" b="0" dirty="0" smtClean="0">
                    <a:latin typeface="Calibri" pitchFamily="34" charset="0"/>
                    <a:cs typeface="Calibri" pitchFamily="34" charset="0"/>
                  </a:rPr>
                  <a:t>Capacità dell’impresa di produrre reddito attraverso la totalità del capitale investito</a:t>
                </a:r>
              </a:p>
              <a:p>
                <a:pPr lvl="1">
                  <a:buFont typeface="Arial" pitchFamily="34" charset="0"/>
                  <a:buChar char="•"/>
                </a:pPr>
                <a:r>
                  <a:rPr lang="it-IT" sz="1600" dirty="0">
                    <a:latin typeface="Calibri" pitchFamily="34" charset="0"/>
                    <a:cs typeface="Calibri" pitchFamily="34" charset="0"/>
                  </a:rPr>
                  <a:t>n</a:t>
                </a:r>
                <a:r>
                  <a:rPr lang="it-IT" sz="1600" dirty="0" smtClean="0">
                    <a:latin typeface="Calibri" pitchFamily="34" charset="0"/>
                    <a:cs typeface="Calibri" pitchFamily="34" charset="0"/>
                  </a:rPr>
                  <a:t>ella gestione operativa </a:t>
                </a:r>
                <a:r>
                  <a:rPr lang="it-IT" sz="1600" dirty="0" smtClean="0">
                    <a:latin typeface="Calibri" pitchFamily="34" charset="0"/>
                    <a:cs typeface="Calibri" pitchFamily="34" charset="0"/>
                    <a:sym typeface="Wingdings" pitchFamily="2" charset="2"/>
                  </a:rPr>
                  <a:t> risultato operativo (ed atipico)</a:t>
                </a:r>
              </a:p>
              <a:p>
                <a:pPr lvl="1">
                  <a:buFont typeface="Arial" pitchFamily="34" charset="0"/>
                  <a:buChar char="•"/>
                </a:pPr>
                <a:r>
                  <a:rPr lang="it-IT" sz="1600" dirty="0">
                    <a:latin typeface="Calibri" pitchFamily="34" charset="0"/>
                    <a:cs typeface="Calibri" pitchFamily="34" charset="0"/>
                    <a:sym typeface="Wingdings" pitchFamily="2" charset="2"/>
                  </a:rPr>
                  <a:t>n</a:t>
                </a:r>
                <a:r>
                  <a:rPr lang="it-IT" sz="1600" b="0" dirty="0" smtClean="0">
                    <a:latin typeface="Calibri" pitchFamily="34" charset="0"/>
                    <a:cs typeface="Calibri" pitchFamily="34" charset="0"/>
                    <a:sym typeface="Wingdings" pitchFamily="2" charset="2"/>
                  </a:rPr>
                  <a:t>ella gestione patrimoniale  proventi finanziari</a:t>
                </a:r>
                <a:endParaRPr lang="it-IT" sz="1600" b="0" dirty="0" smtClean="0">
                  <a:latin typeface="Calibri" pitchFamily="34" charset="0"/>
                  <a:cs typeface="Calibri" pitchFamily="34" charset="0"/>
                </a:endParaRPr>
              </a:p>
              <a:p>
                <a:pPr marL="0" indent="0">
                  <a:buNone/>
                </a:pPr>
                <a:endParaRPr lang="it-IT" sz="18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b="0" i="1" smtClean="0">
                          <a:latin typeface="Cambria Math"/>
                        </a:rPr>
                        <m:t>𝑅𝑂𝐴</m:t>
                      </m:r>
                      <m:r>
                        <a:rPr lang="it-IT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1800" b="0" i="1" smtClean="0">
                              <a:latin typeface="Cambria Math"/>
                            </a:rPr>
                            <m:t>𝑅𝑖𝑠𝑢𝑙𝑡𝑎𝑡𝑜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𝑝𝑟𝑖𝑚𝑎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𝑑𝑒𝑙𝑙𝑒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𝑔𝑒𝑠𝑡𝑖𝑜𝑛𝑖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𝑓𝑖𝑛𝑎𝑛𝑧𝑖𝑎𝑟𝑖𝑎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,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𝑠𝑡𝑟𝑎𝑜𝑟𝑑𝑖𝑛𝑎𝑟𝑖𝑎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𝑒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𝑡𝑟𝑖𝑏𝑢𝑡𝑎𝑟𝑖𝑎</m:t>
                          </m:r>
                        </m:num>
                        <m:den>
                          <m:r>
                            <a:rPr lang="it-IT" sz="1800" b="0" i="1" smtClean="0">
                              <a:latin typeface="Cambria Math"/>
                            </a:rPr>
                            <m:t>𝐶𝑎𝑝𝑖𝑡𝑎𝑙𝑒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𝑖𝑛𝑣𝑒𝑠𝑡𝑖𝑡𝑜</m:t>
                          </m:r>
                        </m:den>
                      </m:f>
                    </m:oMath>
                  </m:oMathPara>
                </a14:m>
                <a:endParaRPr lang="it-IT" sz="1800" dirty="0" smtClean="0"/>
              </a:p>
              <a:p>
                <a:endParaRPr lang="it-IT" sz="1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i="1">
                          <a:latin typeface="Cambria Math"/>
                        </a:rPr>
                        <m:t>𝑅𝑂𝐴</m:t>
                      </m:r>
                      <m:r>
                        <a:rPr lang="it-IT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1800" i="1">
                              <a:latin typeface="Cambria Math"/>
                            </a:rPr>
                            <m:t>𝑅𝑖𝑠𝑢𝑙𝑡𝑎𝑡𝑜</m:t>
                          </m:r>
                          <m:r>
                            <a:rPr lang="it-IT" sz="1800" i="1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𝑜𝑝𝑒𝑟𝑎𝑡𝑖𝑣𝑜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𝑟𝑖𝑠𝑢𝑙𝑎𝑡𝑜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𝑎𝑡𝑖𝑝𝑖𝑐𝑜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𝑝𝑟𝑜𝑣𝑒𝑛𝑡𝑖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𝑓𝑖𝑛𝑎𝑛𝑧𝑖𝑎𝑟𝑖</m:t>
                          </m:r>
                        </m:num>
                        <m:den>
                          <m:r>
                            <a:rPr lang="it-IT" sz="1800" i="1">
                              <a:latin typeface="Cambria Math"/>
                            </a:rPr>
                            <m:t>𝐶𝑎𝑝𝑖𝑡𝑎𝑙𝑒</m:t>
                          </m:r>
                          <m:r>
                            <a:rPr lang="it-IT" sz="1800" i="1">
                              <a:latin typeface="Cambria Math"/>
                            </a:rPr>
                            <m:t> </m:t>
                          </m:r>
                          <m:r>
                            <a:rPr lang="it-IT" sz="1800" i="1">
                              <a:latin typeface="Cambria Math"/>
                            </a:rPr>
                            <m:t>𝑖𝑛𝑣𝑒𝑠𝑡𝑖𝑡𝑜</m:t>
                          </m:r>
                        </m:den>
                      </m:f>
                    </m:oMath>
                  </m:oMathPara>
                </a14:m>
                <a:endParaRPr lang="it-IT" sz="1800" dirty="0" smtClean="0"/>
              </a:p>
              <a:p>
                <a:pPr>
                  <a:buFont typeface="Arial" pitchFamily="34" charset="0"/>
                  <a:buChar char="•"/>
                </a:pPr>
                <a:endParaRPr lang="it-IT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i="1">
                          <a:latin typeface="Cambria Math"/>
                        </a:rPr>
                        <m:t>𝑅𝑂𝐴</m:t>
                      </m:r>
                      <m:r>
                        <a:rPr lang="it-IT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1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8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it-IT" sz="18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𝐴</m:t>
                                  </m:r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𝐵</m:t>
                                  </m:r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𝐶</m:t>
                                  </m:r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.15+</m:t>
                                  </m:r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𝐶</m:t>
                                  </m:r>
                                  <m:r>
                                    <a:rPr lang="it-IT" sz="1800" b="0" i="1" smtClean="0">
                                      <a:latin typeface="Cambria Math"/>
                                    </a:rPr>
                                    <m:t>.16</m:t>
                                  </m:r>
                                </m:e>
                              </m:d>
                            </m:e>
                            <m:sub>
                              <m:r>
                                <a:rPr lang="it-IT" sz="1800" b="0" i="1" smtClean="0">
                                  <a:latin typeface="Cambria Math"/>
                                </a:rPr>
                                <m:t>𝐶𝐸</m:t>
                              </m:r>
                            </m:sub>
                          </m:sSub>
                        </m:num>
                        <m:den>
                          <m:r>
                            <a:rPr lang="it-IT" sz="1800" i="1" smtClean="0">
                              <a:latin typeface="Cambria Math"/>
                            </a:rPr>
                            <m:t>𝑇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𝑜𝑡𝑎𝑙𝑒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𝑎𝑡𝑡𝑖𝑣𝑜</m:t>
                          </m:r>
                        </m:den>
                      </m:f>
                      <m:r>
                        <a:rPr lang="it-IT" sz="1800" b="0" i="1" smtClean="0">
                          <a:latin typeface="Cambria Math"/>
                        </a:rPr>
                        <m:t>∗100</m:t>
                      </m:r>
                    </m:oMath>
                  </m:oMathPara>
                </a14:m>
                <a:endParaRPr lang="it-IT" sz="1800" dirty="0" smtClean="0"/>
              </a:p>
              <a:p>
                <a:endParaRPr lang="it-IT" sz="2000" dirty="0" smtClean="0"/>
              </a:p>
              <a:p>
                <a:r>
                  <a:rPr lang="it-IT" sz="2000" dirty="0" smtClean="0"/>
                  <a:t>Può </a:t>
                </a:r>
                <a:r>
                  <a:rPr lang="it-IT" sz="2000" dirty="0"/>
                  <a:t>raggiungere valori superiori al 100% </a:t>
                </a:r>
                <a:r>
                  <a:rPr lang="it-IT" sz="2000" dirty="0" smtClean="0"/>
                  <a:t>nei settori a bassa intensità di capitale</a:t>
                </a:r>
                <a:endParaRPr lang="it-IT" sz="20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600200"/>
                <a:ext cx="8784976" cy="4637112"/>
              </a:xfrm>
              <a:blipFill rotWithShape="1">
                <a:blip r:embed="rId2"/>
                <a:stretch>
                  <a:fillRect l="-555" t="-658" b="-31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900658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Redditività del capitale proprio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/>
                        </a:rPr>
                        <m:t>𝑅𝑂𝐸</m:t>
                      </m:r>
                      <m:r>
                        <a:rPr lang="it-IT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400" b="0" i="1" smtClean="0">
                              <a:latin typeface="Cambria Math"/>
                            </a:rPr>
                            <m:t>𝑈𝑡𝑖𝑙𝑒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𝑛𝑒𝑡𝑡𝑜</m:t>
                          </m:r>
                        </m:num>
                        <m:den>
                          <m:r>
                            <a:rPr lang="it-IT" sz="2400" b="0" i="1" smtClean="0">
                              <a:latin typeface="Cambria Math"/>
                            </a:rPr>
                            <m:t>𝐶𝑎𝑝𝑖𝑡𝑎𝑙𝑒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𝑝𝑟𝑜𝑝𝑟𝑖𝑜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 (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𝐸𝑞𝑢𝑖𝑡𝑦</m:t>
                          </m:r>
                          <m:r>
                            <a:rPr lang="it-IT" sz="24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it-IT" sz="2400" dirty="0" smtClean="0"/>
              </a:p>
              <a:p>
                <a:pPr marL="0" indent="0">
                  <a:buNone/>
                </a:pPr>
                <a:endParaRPr lang="it-IT" sz="2400" dirty="0"/>
              </a:p>
              <a:p>
                <a:r>
                  <a:rPr lang="it-IT" sz="2400" dirty="0" smtClean="0"/>
                  <a:t>Redditività del capitale apportato dalla proprietà</a:t>
                </a:r>
              </a:p>
              <a:p>
                <a:pPr lvl="1"/>
                <a:r>
                  <a:rPr lang="it-IT" sz="2000" dirty="0"/>
                  <a:t>r</a:t>
                </a:r>
                <a:r>
                  <a:rPr lang="it-IT" sz="2000" dirty="0" smtClean="0"/>
                  <a:t>endimento potenziale per i proprietari</a:t>
                </a:r>
              </a:p>
              <a:p>
                <a:pPr lvl="1"/>
                <a:r>
                  <a:rPr lang="it-IT" sz="2000" dirty="0"/>
                  <a:t>c</a:t>
                </a:r>
                <a:r>
                  <a:rPr lang="it-IT" sz="2000" dirty="0" smtClean="0"/>
                  <a:t>ompenso per il rischio sostenuto</a:t>
                </a:r>
              </a:p>
              <a:p>
                <a:pPr lvl="1"/>
                <a:r>
                  <a:rPr lang="it-IT" sz="2000" dirty="0"/>
                  <a:t>c</a:t>
                </a:r>
                <a:r>
                  <a:rPr lang="it-IT" sz="2000" dirty="0" smtClean="0"/>
                  <a:t>apacità dell’impresa di auto-finanziarsi</a:t>
                </a:r>
              </a:p>
              <a:p>
                <a:endParaRPr lang="it-IT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/>
                        </a:rPr>
                        <m:t>𝑅𝑂𝐸</m:t>
                      </m:r>
                      <m:r>
                        <a:rPr lang="it-IT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4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/>
                                </a:rPr>
                                <m:t>𝐴</m:t>
                              </m:r>
                              <m:r>
                                <a:rPr lang="it-IT" sz="2400" b="0" i="1" smtClean="0">
                                  <a:latin typeface="Cambria Math"/>
                                </a:rPr>
                                <m:t>.</m:t>
                              </m:r>
                              <m:r>
                                <a:rPr lang="it-IT" sz="2400" b="0" i="1" smtClean="0">
                                  <a:latin typeface="Cambria Math"/>
                                </a:rPr>
                                <m:t>𝐼𝑋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/>
                                </a:rPr>
                                <m:t>𝑆𝑃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/>
                                </a:rPr>
                                <m:t>𝑆𝑃</m:t>
                              </m:r>
                            </m:sub>
                          </m:sSub>
                        </m:den>
                      </m:f>
                      <m:r>
                        <a:rPr lang="it-IT" sz="2400" b="0" i="1" smtClean="0">
                          <a:latin typeface="Cambria Math"/>
                        </a:rPr>
                        <m:t>∗100</m:t>
                      </m:r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319324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ROE in fattori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/>
                        </a:rPr>
                        <m:t>𝑅𝑂𝐸</m:t>
                      </m:r>
                      <m:r>
                        <a:rPr lang="it-IT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latin typeface="Cambria Math"/>
                            </a:rPr>
                            <m:t>𝑅𝑁</m:t>
                          </m:r>
                        </m:num>
                        <m:den>
                          <m:r>
                            <a:rPr lang="it-IT" sz="2000" b="0" i="1" smtClean="0">
                              <a:latin typeface="Cambria Math"/>
                            </a:rPr>
                            <m:t>𝐶𝑁</m:t>
                          </m:r>
                        </m:den>
                      </m:f>
                      <m:r>
                        <a:rPr lang="it-IT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latin typeface="Cambria Math"/>
                            </a:rPr>
                            <m:t>𝑀𝑂𝑁</m:t>
                          </m:r>
                        </m:num>
                        <m:den>
                          <m:r>
                            <a:rPr lang="it-IT" sz="2000" b="0" i="1" smtClean="0">
                              <a:latin typeface="Cambria Math"/>
                            </a:rPr>
                            <m:t>𝐶𝐼</m:t>
                          </m:r>
                        </m:den>
                      </m:f>
                      <m:r>
                        <a:rPr lang="it-IT" sz="2000" b="0" i="1" smtClean="0">
                          <a:latin typeface="Cambria Math"/>
                        </a:rPr>
                        <m:t>∗</m:t>
                      </m:r>
                      <m:f>
                        <m:f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latin typeface="Cambria Math"/>
                            </a:rPr>
                            <m:t>𝐶𝐼</m:t>
                          </m:r>
                        </m:num>
                        <m:den>
                          <m:r>
                            <a:rPr lang="it-IT" sz="2000" b="0" i="1" smtClean="0">
                              <a:latin typeface="Cambria Math"/>
                            </a:rPr>
                            <m:t>𝐶𝑁</m:t>
                          </m:r>
                        </m:den>
                      </m:f>
                      <m:r>
                        <a:rPr lang="it-IT" sz="2000" b="0" i="1" smtClean="0">
                          <a:latin typeface="Cambria Math"/>
                        </a:rPr>
                        <m:t>∗</m:t>
                      </m:r>
                      <m:f>
                        <m:f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latin typeface="Cambria Math"/>
                            </a:rPr>
                            <m:t>𝑅𝑁</m:t>
                          </m:r>
                        </m:num>
                        <m:den>
                          <m:r>
                            <a:rPr lang="it-IT" sz="2000" b="0" i="1" smtClean="0">
                              <a:latin typeface="Cambria Math"/>
                            </a:rPr>
                            <m:t>𝑀𝑂𝑁</m:t>
                          </m:r>
                        </m:den>
                      </m:f>
                    </m:oMath>
                  </m:oMathPara>
                </a14:m>
                <a:endParaRPr lang="it-IT" sz="2000" dirty="0" smtClean="0"/>
              </a:p>
              <a:p>
                <a:pPr marL="0" indent="0">
                  <a:buNone/>
                </a:pPr>
                <a:endParaRPr lang="it-IT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/>
                        </a:rPr>
                        <m:t>𝑅𝑂𝐸</m:t>
                      </m:r>
                      <m:r>
                        <a:rPr lang="it-IT" sz="2000" b="0" i="1" smtClean="0">
                          <a:latin typeface="Cambria Math"/>
                        </a:rPr>
                        <m:t>=</m:t>
                      </m:r>
                      <m:r>
                        <a:rPr lang="it-IT" sz="2000" i="1">
                          <a:latin typeface="Cambria Math"/>
                        </a:rPr>
                        <m:t>𝑅𝑂</m:t>
                      </m:r>
                      <m:sSup>
                        <m:sSup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it-IT" sz="2000" i="1">
                              <a:latin typeface="Cambria Math"/>
                            </a:rPr>
                            <m:t>𝐼</m:t>
                          </m:r>
                        </m:e>
                        <m:sup>
                          <m:r>
                            <a:rPr lang="it-IT" sz="2000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it-IT" sz="2000" i="1">
                          <a:latin typeface="Cambria Math"/>
                        </a:rPr>
                        <m:t>∗</m:t>
                      </m:r>
                      <m:f>
                        <m:fPr>
                          <m:ctrlPr>
                            <a:rPr lang="it-IT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0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it-IT" sz="2000" i="1">
                              <a:latin typeface="Cambria Math"/>
                            </a:rPr>
                            <m:t>𝐼𝑛</m:t>
                          </m:r>
                          <m:r>
                            <a:rPr lang="it-IT" sz="2000" b="0" i="1" smtClean="0">
                              <a:latin typeface="Cambria Math"/>
                            </a:rPr>
                            <m:t>𝑑𝑖𝑝𝑒𝑛𝑑𝑒𝑛𝑧𝑎</m:t>
                          </m:r>
                        </m:den>
                      </m:f>
                      <m:r>
                        <a:rPr lang="it-IT" sz="2000" i="1">
                          <a:latin typeface="Cambria Math"/>
                        </a:rPr>
                        <m:t>∗</m:t>
                      </m:r>
                      <m:r>
                        <a:rPr lang="it-IT" sz="2000" i="1">
                          <a:latin typeface="Cambria Math"/>
                        </a:rPr>
                        <m:t>𝐼𝑛𝑐𝑖𝑑𝑒𝑛𝑧𝑎</m:t>
                      </m:r>
                      <m:r>
                        <a:rPr lang="it-IT" sz="2000" i="1">
                          <a:latin typeface="Cambria Math"/>
                        </a:rPr>
                        <m:t> </m:t>
                      </m:r>
                      <m:r>
                        <a:rPr lang="it-IT" sz="2000" i="1">
                          <a:latin typeface="Cambria Math"/>
                        </a:rPr>
                        <m:t>𝑔𝑒𝑠𝑡𝑖𝑜𝑛𝑖</m:t>
                      </m:r>
                      <m:r>
                        <a:rPr lang="it-IT" sz="2000" i="1">
                          <a:latin typeface="Cambria Math"/>
                        </a:rPr>
                        <m:t> </m:t>
                      </m:r>
                      <m:r>
                        <a:rPr lang="it-IT" sz="2000" i="1">
                          <a:latin typeface="Cambria Math"/>
                        </a:rPr>
                        <m:t>𝑒𝑥𝑡𝑟𝑎𝑜𝑝𝑒𝑟𝑎𝑡𝑖𝑣𝑒</m:t>
                      </m:r>
                    </m:oMath>
                  </m:oMathPara>
                </a14:m>
                <a:endParaRPr lang="it-IT" sz="2000" dirty="0" smtClean="0"/>
              </a:p>
              <a:p>
                <a:pPr marL="0" indent="0">
                  <a:buNone/>
                </a:pPr>
                <a:endParaRPr lang="it-IT" sz="2000" dirty="0" smtClean="0"/>
              </a:p>
              <a:p>
                <a:r>
                  <a:rPr lang="it-IT" sz="2400" dirty="0" smtClean="0"/>
                  <a:t>La redditività globale dell’impresa dipende:</a:t>
                </a:r>
              </a:p>
              <a:p>
                <a:pPr lvl="1">
                  <a:buFont typeface="Arial" pitchFamily="34" charset="0"/>
                  <a:buChar char="•"/>
                </a:pPr>
                <a:r>
                  <a:rPr lang="it-IT" sz="1800" dirty="0"/>
                  <a:t>d</a:t>
                </a:r>
                <a:r>
                  <a:rPr lang="it-IT" sz="1800" dirty="0" smtClean="0"/>
                  <a:t>alla sua redditività operativa</a:t>
                </a:r>
              </a:p>
              <a:p>
                <a:pPr lvl="1">
                  <a:buFont typeface="Arial" pitchFamily="34" charset="0"/>
                  <a:buChar char="•"/>
                </a:pPr>
                <a:r>
                  <a:rPr lang="it-IT" sz="1800" dirty="0"/>
                  <a:t>d</a:t>
                </a:r>
                <a:r>
                  <a:rPr lang="it-IT" sz="1800" dirty="0" smtClean="0"/>
                  <a:t>al livello di indebitamento</a:t>
                </a:r>
              </a:p>
              <a:p>
                <a:pPr lvl="1">
                  <a:buFont typeface="Arial" pitchFamily="34" charset="0"/>
                  <a:buChar char="•"/>
                </a:pPr>
                <a:r>
                  <a:rPr lang="it-IT" sz="1800" dirty="0" smtClean="0"/>
                  <a:t>dall’incidenza delle gestioni atipica, finanziaria, straordinaria e tributaria sulla gestione operativa</a:t>
                </a:r>
                <a:endParaRPr lang="it-IT" sz="18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440792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Costo del capitale preso a prestito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b="0" i="1" smtClean="0">
                          <a:latin typeface="Cambria Math"/>
                        </a:rPr>
                        <m:t>𝑅𝑂𝐷</m:t>
                      </m:r>
                      <m:r>
                        <a:rPr lang="it-IT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800" b="0" i="1" smtClean="0">
                              <a:latin typeface="Cambria Math"/>
                            </a:rPr>
                            <m:t>𝑂𝑛𝑒𝑟𝑖</m:t>
                          </m:r>
                          <m:r>
                            <a:rPr lang="it-IT" sz="2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800" b="0" i="1" smtClean="0">
                              <a:latin typeface="Cambria Math"/>
                            </a:rPr>
                            <m:t>𝑓𝑖𝑛𝑎𝑛𝑧𝑖𝑎𝑟𝑖</m:t>
                          </m:r>
                        </m:num>
                        <m:den>
                          <m:r>
                            <a:rPr lang="it-IT" sz="2800" b="0" i="1" smtClean="0">
                              <a:latin typeface="Cambria Math"/>
                            </a:rPr>
                            <m:t>𝐷𝑒𝑏𝑖𝑡𝑖</m:t>
                          </m:r>
                          <m:r>
                            <a:rPr lang="it-IT" sz="2800" b="0" i="1" smtClean="0">
                              <a:latin typeface="Cambria Math"/>
                            </a:rPr>
                            <m:t> −</m:t>
                          </m:r>
                          <m:r>
                            <a:rPr lang="it-IT" sz="2800" b="0" i="1" smtClean="0">
                              <a:latin typeface="Cambria Math"/>
                            </a:rPr>
                            <m:t>𝑑𝑒𝑏𝑖𝑡𝑖</m:t>
                          </m:r>
                          <m:r>
                            <a:rPr lang="it-IT" sz="2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it-IT" sz="2800" b="0" i="1" smtClean="0">
                              <a:latin typeface="Cambria Math"/>
                            </a:rPr>
                            <m:t>𝑣</m:t>
                          </m:r>
                          <m:r>
                            <a:rPr lang="it-IT" sz="2800" b="0" i="1" smtClean="0">
                              <a:latin typeface="Cambria Math"/>
                            </a:rPr>
                            <m:t>/ </m:t>
                          </m:r>
                          <m:r>
                            <a:rPr lang="it-IT" sz="2800" b="0" i="1" smtClean="0">
                              <a:latin typeface="Cambria Math"/>
                            </a:rPr>
                            <m:t>𝑓𝑜𝑟𝑛𝑖𝑡𝑜𝑟𝑖</m:t>
                          </m:r>
                        </m:den>
                      </m:f>
                    </m:oMath>
                  </m:oMathPara>
                </a14:m>
                <a:endParaRPr lang="it-IT" sz="2800" dirty="0" smtClean="0"/>
              </a:p>
              <a:p>
                <a:endParaRPr lang="it-IT" sz="2800" dirty="0" smtClean="0"/>
              </a:p>
              <a:p>
                <a:r>
                  <a:rPr lang="it-IT" sz="2400" dirty="0" smtClean="0"/>
                  <a:t>I debiti verso fornitori non generano oneri espliciti: gli oneri sono infatti incorporati nel maggior prezzo d’acquisto rispetto al pagamento in contanti</a:t>
                </a:r>
                <a:endParaRPr lang="it-IT" sz="2400" dirty="0"/>
              </a:p>
              <a:p>
                <a:pPr marL="0" indent="0">
                  <a:buNone/>
                </a:pPr>
                <a:endParaRPr lang="it-IT" sz="28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b="0" i="1" smtClean="0">
                          <a:latin typeface="Cambria Math"/>
                        </a:rPr>
                        <m:t>𝑅𝑂𝐷</m:t>
                      </m:r>
                      <m:r>
                        <a:rPr lang="it-IT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8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8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2800" b="0" i="1" smtClean="0">
                                  <a:latin typeface="Cambria Math"/>
                                </a:rPr>
                                <m:t>𝐶</m:t>
                              </m:r>
                              <m:r>
                                <a:rPr lang="it-IT" sz="2800" b="0" i="1" smtClean="0">
                                  <a:latin typeface="Cambria Math"/>
                                </a:rPr>
                                <m:t>.17</m:t>
                              </m:r>
                            </m:e>
                            <m:sub>
                              <m:r>
                                <a:rPr lang="it-IT" sz="2800" b="0" i="1" smtClean="0">
                                  <a:latin typeface="Cambria Math"/>
                                </a:rPr>
                                <m:t>𝐶𝐸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8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it-IT" sz="28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it-IT" sz="2800" b="0" i="1" smtClean="0">
                                      <a:latin typeface="Cambria Math"/>
                                    </a:rPr>
                                    <m:t>𝐷</m:t>
                                  </m:r>
                                  <m:r>
                                    <a:rPr lang="it-IT" sz="2800" b="0" i="1" smtClean="0">
                                      <a:latin typeface="Cambria Math"/>
                                    </a:rPr>
                                    <m:t> −</m:t>
                                  </m:r>
                                  <m:r>
                                    <a:rPr lang="it-IT" sz="2800" b="0" i="1" smtClean="0">
                                      <a:latin typeface="Cambria Math"/>
                                    </a:rPr>
                                    <m:t>𝐷</m:t>
                                  </m:r>
                                  <m:r>
                                    <a:rPr lang="it-IT" sz="2800" b="0" i="1" smtClean="0">
                                      <a:latin typeface="Cambria Math"/>
                                    </a:rPr>
                                    <m:t>.7</m:t>
                                  </m:r>
                                </m:e>
                              </m:d>
                            </m:e>
                            <m:sub>
                              <m:r>
                                <a:rPr lang="it-IT" sz="2800" b="0" i="1" smtClean="0">
                                  <a:latin typeface="Cambria Math"/>
                                </a:rPr>
                                <m:t>𝑆𝑃</m:t>
                              </m:r>
                            </m:sub>
                          </m:sSub>
                        </m:den>
                      </m:f>
                      <m:r>
                        <a:rPr lang="it-IT" sz="2800" b="0" i="1" smtClean="0">
                          <a:latin typeface="Cambria Math"/>
                        </a:rPr>
                        <m:t>∗100</m:t>
                      </m:r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 r="-44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1895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Analisi storiche e prospettiche</a:t>
            </a:r>
            <a:endParaRPr lang="it-IT" dirty="0"/>
          </a:p>
        </p:txBody>
      </p:sp>
      <p:graphicFrame>
        <p:nvGraphicFramePr>
          <p:cNvPr id="5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Leva finanziaria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5563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Leva finanziaria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Relazione tra:</a:t>
            </a:r>
          </a:p>
          <a:p>
            <a:pPr lvl="1">
              <a:buFont typeface="Arial" pitchFamily="34" charset="0"/>
              <a:buChar char="•"/>
            </a:pPr>
            <a:r>
              <a:rPr lang="it-IT" dirty="0" smtClean="0"/>
              <a:t>la redditività globale dell’impresa (ROE)</a:t>
            </a:r>
          </a:p>
          <a:p>
            <a:pPr lvl="1">
              <a:buFont typeface="Arial" pitchFamily="34" charset="0"/>
              <a:buChar char="•"/>
            </a:pPr>
            <a:r>
              <a:rPr lang="it-IT" dirty="0"/>
              <a:t>l</a:t>
            </a:r>
            <a:r>
              <a:rPr lang="it-IT" dirty="0" smtClean="0"/>
              <a:t>a redditività operativa (ROI)</a:t>
            </a:r>
          </a:p>
          <a:p>
            <a:pPr lvl="1">
              <a:buFont typeface="Arial" pitchFamily="34" charset="0"/>
              <a:buChar char="•"/>
            </a:pPr>
            <a:r>
              <a:rPr lang="it-IT" dirty="0"/>
              <a:t>l</a:t>
            </a:r>
            <a:r>
              <a:rPr lang="it-IT" dirty="0" smtClean="0"/>
              <a:t>’onerosità del debito (ROD)</a:t>
            </a:r>
          </a:p>
          <a:p>
            <a:pPr lvl="1">
              <a:buFont typeface="Arial" pitchFamily="34" charset="0"/>
              <a:buChar char="•"/>
            </a:pPr>
            <a:r>
              <a:rPr lang="it-IT" dirty="0"/>
              <a:t>i</a:t>
            </a:r>
            <a:r>
              <a:rPr lang="it-IT" dirty="0" smtClean="0"/>
              <a:t>l livello di indebitamento (CT/CN)</a:t>
            </a:r>
          </a:p>
          <a:p>
            <a:endParaRPr lang="it-IT" sz="2800" dirty="0" smtClean="0"/>
          </a:p>
          <a:p>
            <a:r>
              <a:rPr lang="it-IT" sz="2800" dirty="0" smtClean="0"/>
              <a:t>ROI non influenzato dalle modalità finanziamento</a:t>
            </a:r>
          </a:p>
          <a:p>
            <a:r>
              <a:rPr lang="it-IT" sz="2800" dirty="0" smtClean="0"/>
              <a:t>ROE influenzato dall’entità degli oneri finanziari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45845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Ipotesi semplificative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sz="2400" dirty="0" smtClean="0"/>
              <a:t>Si trascurano le gestioni:</a:t>
            </a:r>
          </a:p>
          <a:p>
            <a:pPr lvl="1"/>
            <a:r>
              <a:rPr lang="it-IT" sz="2000" dirty="0" smtClean="0"/>
              <a:t>atipica</a:t>
            </a:r>
          </a:p>
          <a:p>
            <a:pPr lvl="1"/>
            <a:r>
              <a:rPr lang="it-IT" sz="2000" dirty="0" smtClean="0"/>
              <a:t>patrimoniale</a:t>
            </a:r>
          </a:p>
          <a:p>
            <a:pPr lvl="1"/>
            <a:r>
              <a:rPr lang="it-IT" sz="2000" dirty="0"/>
              <a:t>s</a:t>
            </a:r>
            <a:r>
              <a:rPr lang="it-IT" sz="2000" dirty="0" smtClean="0"/>
              <a:t>traordinaria</a:t>
            </a:r>
          </a:p>
          <a:p>
            <a:endParaRPr lang="it-IT" sz="2400" dirty="0" smtClean="0"/>
          </a:p>
          <a:p>
            <a:r>
              <a:rPr lang="it-IT" sz="2400" dirty="0" smtClean="0"/>
              <a:t>Si trascurano:</a:t>
            </a:r>
          </a:p>
          <a:p>
            <a:pPr lvl="1"/>
            <a:r>
              <a:rPr lang="it-IT" sz="2000" dirty="0"/>
              <a:t>l</a:t>
            </a:r>
            <a:r>
              <a:rPr lang="it-IT" sz="2000" dirty="0" smtClean="0"/>
              <a:t>e componenti del capitale di terzi che non generano oneri finanziari (fondi rischi ed oneri, TFR, debiti v/ fornitori, ratei e risconti)</a:t>
            </a:r>
          </a:p>
          <a:p>
            <a:pPr lvl="1"/>
            <a:endParaRPr lang="it-IT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Segnaposto contenuto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it-IT" sz="2400" dirty="0" smtClean="0"/>
                  <a:t>Risultato netto frutto di :</a:t>
                </a:r>
                <a:endParaRPr lang="it-IT" sz="2400" dirty="0"/>
              </a:p>
              <a:p>
                <a:pPr lvl="1"/>
                <a:r>
                  <a:rPr lang="it-IT" sz="2000" dirty="0"/>
                  <a:t>g</a:t>
                </a:r>
                <a:r>
                  <a:rPr lang="it-IT" sz="2000" dirty="0" smtClean="0"/>
                  <a:t>estione operativa</a:t>
                </a:r>
                <a:endParaRPr lang="it-IT" sz="2000" dirty="0"/>
              </a:p>
              <a:p>
                <a:pPr lvl="1"/>
                <a:r>
                  <a:rPr lang="it-IT" sz="2000" dirty="0"/>
                  <a:t>gestione </a:t>
                </a:r>
                <a:r>
                  <a:rPr lang="it-IT" sz="2000" dirty="0" smtClean="0"/>
                  <a:t>finanziaria</a:t>
                </a:r>
              </a:p>
              <a:p>
                <a:pPr lvl="1"/>
                <a:r>
                  <a:rPr lang="it-IT" sz="2000" dirty="0"/>
                  <a:t>gestione </a:t>
                </a:r>
                <a:r>
                  <a:rPr lang="it-IT" sz="2000" dirty="0" smtClean="0"/>
                  <a:t>tributaria</a:t>
                </a:r>
              </a:p>
              <a:p>
                <a:endParaRPr lang="it-IT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/>
                        </a:rPr>
                        <m:t>𝑅𝑂𝐼</m:t>
                      </m:r>
                      <m:r>
                        <a:rPr lang="it-IT" b="0" i="1" smtClean="0">
                          <a:latin typeface="Cambria Math"/>
                        </a:rPr>
                        <m:t>′=</m:t>
                      </m:r>
                      <m:f>
                        <m:fPr>
                          <m:ctrlPr>
                            <a:rPr lang="it-IT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/>
                            </a:rPr>
                            <m:t>𝑀𝑂𝑁</m:t>
                          </m:r>
                        </m:num>
                        <m:den>
                          <m:r>
                            <a:rPr lang="it-IT" b="0" i="1" smtClean="0">
                              <a:latin typeface="Cambria Math"/>
                            </a:rPr>
                            <m:t>𝐶𝐼</m:t>
                          </m:r>
                        </m:den>
                      </m:f>
                    </m:oMath>
                  </m:oMathPara>
                </a14:m>
                <a:endParaRPr lang="it-IT" dirty="0" smtClean="0"/>
              </a:p>
              <a:p>
                <a:pPr marL="0" indent="0">
                  <a:buNone/>
                </a:pPr>
                <a:endParaRPr lang="it-IT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/>
                        </a:rPr>
                        <m:t>𝑅𝑂</m:t>
                      </m:r>
                      <m:sSup>
                        <m:sSupPr>
                          <m:ctrlPr>
                            <a:rPr lang="it-IT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it-IT" b="0" i="1" smtClean="0">
                              <a:latin typeface="Cambria Math"/>
                            </a:rPr>
                            <m:t>𝐷</m:t>
                          </m:r>
                        </m:e>
                        <m:sup>
                          <m:r>
                            <a:rPr lang="it-IT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it-IT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/>
                            </a:rPr>
                            <m:t>𝑂𝐹</m:t>
                          </m:r>
                        </m:num>
                        <m:den>
                          <m:r>
                            <a:rPr lang="it-IT" b="0" i="1" smtClean="0">
                              <a:latin typeface="Cambria Math"/>
                            </a:rPr>
                            <m:t>𝐶𝑇</m:t>
                          </m:r>
                        </m:den>
                      </m:f>
                    </m:oMath>
                  </m:oMathPara>
                </a14:m>
                <a:endParaRPr lang="it-IT" dirty="0"/>
              </a:p>
              <a:p>
                <a:endParaRPr lang="it-IT" sz="2400" dirty="0"/>
              </a:p>
            </p:txBody>
          </p:sp>
        </mc:Choice>
        <mc:Fallback xmlns="">
          <p:sp>
            <p:nvSpPr>
              <p:cNvPr id="4" name="Segnaposto contenuto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3" cstate="print"/>
                <a:stretch>
                  <a:fillRect l="-2115" t="-107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reccia a destra 5"/>
          <p:cNvSpPr/>
          <p:nvPr/>
        </p:nvSpPr>
        <p:spPr>
          <a:xfrm>
            <a:off x="3779912" y="3429000"/>
            <a:ext cx="1368152" cy="648072"/>
          </a:xfrm>
          <a:prstGeom prst="rightArrow">
            <a:avLst/>
          </a:prstGeom>
          <a:solidFill>
            <a:srgbClr val="FFFF00">
              <a:alpha val="50196"/>
            </a:srgbClr>
          </a:solidFill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488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Formulazione della leva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1800" b="0" i="1" smtClean="0">
                          <a:latin typeface="Cambria Math"/>
                        </a:rPr>
                        <m:t>𝑅𝑁</m:t>
                      </m:r>
                      <m:r>
                        <a:rPr lang="it-IT" sz="18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it-IT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it-IT" sz="1800" b="0" i="1" smtClean="0">
                              <a:latin typeface="Cambria Math"/>
                            </a:rPr>
                            <m:t>𝑀𝑂𝑁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𝑂𝐹</m:t>
                          </m:r>
                        </m:e>
                      </m:d>
                      <m:r>
                        <a:rPr lang="it-IT" sz="1800" b="0" i="1" smtClean="0">
                          <a:latin typeface="Cambria Math"/>
                        </a:rPr>
                        <m:t>∗</m:t>
                      </m:r>
                      <m:d>
                        <m:dPr>
                          <m:ctrlPr>
                            <a:rPr lang="it-IT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it-IT" sz="1800" b="0" i="1" smtClean="0">
                              <a:latin typeface="Cambria Math"/>
                            </a:rPr>
                            <m:t>1−</m:t>
                          </m:r>
                          <m:sSub>
                            <m:sSubPr>
                              <m:ctrlPr>
                                <a:rPr lang="it-IT" sz="18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1800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it-IT" sz="1800" b="0" i="1" smtClean="0">
                                  <a:latin typeface="Cambria Math"/>
                                </a:rPr>
                                <m:t>𝐹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sz="1800" dirty="0" smtClean="0"/>
              </a:p>
              <a:p>
                <a:pPr marL="0" indent="0">
                  <a:buNone/>
                </a:pPr>
                <a:endParaRPr lang="it-IT" sz="18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1800" b="0" i="1" smtClean="0">
                          <a:latin typeface="Cambria Math"/>
                        </a:rPr>
                        <m:t>𝑅𝑁</m:t>
                      </m:r>
                      <m:r>
                        <a:rPr lang="it-IT" sz="1800" b="0" i="1" smtClean="0">
                          <a:latin typeface="Cambria Math"/>
                        </a:rPr>
                        <m:t>=</m:t>
                      </m:r>
                      <m:r>
                        <a:rPr lang="it-IT" sz="1800" b="0" i="1" smtClean="0">
                          <a:latin typeface="Cambria Math"/>
                        </a:rPr>
                        <m:t>𝑅𝑂𝐸</m:t>
                      </m:r>
                      <m:r>
                        <a:rPr lang="it-IT" sz="1800" b="0" i="1" smtClean="0">
                          <a:latin typeface="Cambria Math"/>
                        </a:rPr>
                        <m:t>∗</m:t>
                      </m:r>
                      <m:r>
                        <a:rPr lang="it-IT" sz="1800" b="0" i="1" smtClean="0">
                          <a:latin typeface="Cambria Math"/>
                        </a:rPr>
                        <m:t>𝐶𝑁</m:t>
                      </m:r>
                      <m:r>
                        <a:rPr lang="it-IT" sz="1800" b="0" i="1" smtClean="0">
                          <a:latin typeface="Cambria Math"/>
                        </a:rPr>
                        <m:t>;       </m:t>
                      </m:r>
                      <m:r>
                        <a:rPr lang="it-IT" sz="1800" b="0" i="1" smtClean="0">
                          <a:latin typeface="Cambria Math"/>
                        </a:rPr>
                        <m:t>𝑀𝑂𝑁</m:t>
                      </m:r>
                      <m:r>
                        <a:rPr lang="it-IT" sz="1800" b="0" i="1" smtClean="0">
                          <a:latin typeface="Cambria Math"/>
                        </a:rPr>
                        <m:t>=</m:t>
                      </m:r>
                      <m:r>
                        <a:rPr lang="it-IT" sz="1800" b="0" i="1" smtClean="0">
                          <a:latin typeface="Cambria Math"/>
                        </a:rPr>
                        <m:t>𝑅𝑂𝐼</m:t>
                      </m:r>
                      <m:r>
                        <a:rPr lang="it-IT" sz="1800" b="0" i="1" smtClean="0">
                          <a:latin typeface="Cambria Math"/>
                        </a:rPr>
                        <m:t>∗</m:t>
                      </m:r>
                      <m:r>
                        <a:rPr lang="it-IT" sz="1800" b="0" i="1" smtClean="0">
                          <a:latin typeface="Cambria Math"/>
                        </a:rPr>
                        <m:t>𝐶𝐼</m:t>
                      </m:r>
                      <m:r>
                        <a:rPr lang="it-IT" sz="1800" b="0" i="1" smtClean="0">
                          <a:latin typeface="Cambria Math"/>
                        </a:rPr>
                        <m:t>=</m:t>
                      </m:r>
                      <m:r>
                        <a:rPr lang="it-IT" sz="1800" b="0" i="1" smtClean="0">
                          <a:latin typeface="Cambria Math"/>
                        </a:rPr>
                        <m:t>𝑅𝑂𝐼</m:t>
                      </m:r>
                      <m:r>
                        <a:rPr lang="it-IT" sz="1800" b="0" i="1" smtClean="0">
                          <a:latin typeface="Cambria Math"/>
                        </a:rPr>
                        <m:t>∗(</m:t>
                      </m:r>
                      <m:r>
                        <a:rPr lang="it-IT" sz="1800" b="0" i="1" smtClean="0">
                          <a:latin typeface="Cambria Math"/>
                        </a:rPr>
                        <m:t>𝐶𝑁</m:t>
                      </m:r>
                      <m:r>
                        <a:rPr lang="it-IT" sz="1800" b="0" i="1" smtClean="0">
                          <a:latin typeface="Cambria Math"/>
                        </a:rPr>
                        <m:t>+</m:t>
                      </m:r>
                      <m:r>
                        <a:rPr lang="it-IT" sz="1800" b="0" i="1" smtClean="0">
                          <a:latin typeface="Cambria Math"/>
                        </a:rPr>
                        <m:t>𝐶𝑇</m:t>
                      </m:r>
                      <m:r>
                        <a:rPr lang="it-IT" sz="1800" b="0" i="1" smtClean="0">
                          <a:latin typeface="Cambria Math"/>
                        </a:rPr>
                        <m:t>);       </m:t>
                      </m:r>
                      <m:r>
                        <a:rPr lang="it-IT" sz="1800" b="0" i="1" smtClean="0">
                          <a:latin typeface="Cambria Math"/>
                        </a:rPr>
                        <m:t>𝑂𝐹</m:t>
                      </m:r>
                      <m:r>
                        <a:rPr lang="it-IT" sz="1800" b="0" i="1" smtClean="0">
                          <a:latin typeface="Cambria Math"/>
                        </a:rPr>
                        <m:t>=</m:t>
                      </m:r>
                      <m:r>
                        <a:rPr lang="it-IT" sz="1800" b="0" i="1" smtClean="0">
                          <a:latin typeface="Cambria Math"/>
                        </a:rPr>
                        <m:t>𝑅𝑂𝐷</m:t>
                      </m:r>
                      <m:r>
                        <a:rPr lang="it-IT" sz="1800" b="0" i="1" smtClean="0">
                          <a:latin typeface="Cambria Math"/>
                        </a:rPr>
                        <m:t>∗</m:t>
                      </m:r>
                      <m:r>
                        <a:rPr lang="it-IT" sz="1800" b="0" i="1" smtClean="0">
                          <a:latin typeface="Cambria Math"/>
                        </a:rPr>
                        <m:t>𝐶𝑇</m:t>
                      </m:r>
                    </m:oMath>
                  </m:oMathPara>
                </a14:m>
                <a:endParaRPr lang="it-IT" sz="1800" dirty="0" smtClean="0"/>
              </a:p>
              <a:p>
                <a:pPr marL="0" indent="0">
                  <a:buNone/>
                </a:pPr>
                <a:endParaRPr lang="it-IT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1800" b="0" i="1" smtClean="0">
                          <a:latin typeface="Cambria Math"/>
                        </a:rPr>
                        <m:t>𝑅𝑂𝐸</m:t>
                      </m:r>
                      <m:r>
                        <a:rPr lang="it-IT" sz="1800" b="0" i="1" smtClean="0">
                          <a:latin typeface="Cambria Math"/>
                        </a:rPr>
                        <m:t>∗</m:t>
                      </m:r>
                      <m:r>
                        <a:rPr lang="it-IT" sz="1800" b="0" i="1" smtClean="0">
                          <a:latin typeface="Cambria Math"/>
                        </a:rPr>
                        <m:t>𝐶𝑁</m:t>
                      </m:r>
                      <m:r>
                        <a:rPr lang="it-IT" sz="18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it-IT" sz="1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it-IT" sz="1800" b="0" i="1" smtClean="0">
                              <a:latin typeface="Cambria Math"/>
                            </a:rPr>
                            <m:t>𝑅𝑂𝐼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∗</m:t>
                          </m:r>
                          <m:d>
                            <m:dPr>
                              <m:ctrlPr>
                                <a:rPr lang="it-IT" sz="1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it-IT" sz="1800" b="0" i="1" smtClean="0">
                                  <a:latin typeface="Cambria Math"/>
                                </a:rPr>
                                <m:t>𝐶𝑁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𝐶𝑇</m:t>
                              </m:r>
                            </m:e>
                          </m:d>
                          <m:r>
                            <a:rPr lang="it-IT" sz="1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𝑅𝑂𝐷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∗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𝐶𝑇</m:t>
                          </m:r>
                        </m:e>
                      </m:d>
                      <m:r>
                        <a:rPr lang="it-IT" sz="1800" i="1">
                          <a:latin typeface="Cambria Math"/>
                        </a:rPr>
                        <m:t>∗</m:t>
                      </m:r>
                      <m:d>
                        <m:dPr>
                          <m:ctrlPr>
                            <a:rPr lang="it-IT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it-IT" sz="1800" i="1">
                              <a:latin typeface="Cambria Math"/>
                            </a:rPr>
                            <m:t>1−</m:t>
                          </m:r>
                          <m:sSub>
                            <m:sSubPr>
                              <m:ctrlPr>
                                <a:rPr lang="it-IT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1800" i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it-IT" sz="1800" i="1">
                                  <a:latin typeface="Cambria Math"/>
                                </a:rPr>
                                <m:t>𝐹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sz="1800" dirty="0" smtClean="0"/>
              </a:p>
              <a:p>
                <a:pPr marL="0" indent="0">
                  <a:buNone/>
                </a:pPr>
                <a:endParaRPr lang="it-IT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1800" i="1">
                          <a:latin typeface="Cambria Math"/>
                        </a:rPr>
                        <m:t>𝑅𝑂𝐸</m:t>
                      </m:r>
                      <m:r>
                        <a:rPr lang="it-IT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it-IT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it-IT" sz="1800" i="1">
                              <a:latin typeface="Cambria Math"/>
                            </a:rPr>
                            <m:t>𝑅𝑂𝐼</m:t>
                          </m:r>
                          <m:r>
                            <a:rPr lang="it-IT" sz="1800" i="1">
                              <a:latin typeface="Cambria Math"/>
                            </a:rPr>
                            <m:t>∗</m:t>
                          </m:r>
                          <m:f>
                            <m:fPr>
                              <m:ctrlPr>
                                <a:rPr lang="it-IT" sz="18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it-IT" sz="1800" b="0" i="1" smtClean="0">
                                  <a:latin typeface="Cambria Math"/>
                                </a:rPr>
                                <m:t>𝐶𝑁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𝐶𝑇</m:t>
                              </m:r>
                            </m:num>
                            <m:den>
                              <m:r>
                                <a:rPr lang="it-IT" sz="1800" b="0" i="1" smtClean="0">
                                  <a:latin typeface="Cambria Math"/>
                                </a:rPr>
                                <m:t>𝐶𝑁</m:t>
                              </m:r>
                            </m:den>
                          </m:f>
                          <m:r>
                            <a:rPr lang="it-IT" sz="1800" i="1">
                              <a:latin typeface="Cambria Math"/>
                            </a:rPr>
                            <m:t>−</m:t>
                          </m:r>
                          <m:r>
                            <a:rPr lang="it-IT" sz="1800" i="1">
                              <a:latin typeface="Cambria Math"/>
                            </a:rPr>
                            <m:t>𝑅𝑂𝐷</m:t>
                          </m:r>
                          <m:r>
                            <a:rPr lang="it-IT" sz="1800" i="1">
                              <a:latin typeface="Cambria Math"/>
                            </a:rPr>
                            <m:t>∗</m:t>
                          </m:r>
                          <m:f>
                            <m:fPr>
                              <m:ctrlPr>
                                <a:rPr lang="it-IT" sz="18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it-IT" sz="1800" b="0" i="1" smtClean="0">
                                  <a:latin typeface="Cambria Math"/>
                                </a:rPr>
                                <m:t>𝐶𝑇</m:t>
                              </m:r>
                            </m:num>
                            <m:den>
                              <m:r>
                                <a:rPr lang="it-IT" sz="1800" b="0" i="1" smtClean="0">
                                  <a:latin typeface="Cambria Math"/>
                                </a:rPr>
                                <m:t>𝐶𝑁</m:t>
                              </m:r>
                            </m:den>
                          </m:f>
                        </m:e>
                      </m:d>
                      <m:r>
                        <a:rPr lang="it-IT" sz="1800" i="1">
                          <a:latin typeface="Cambria Math"/>
                        </a:rPr>
                        <m:t>∗</m:t>
                      </m:r>
                      <m:d>
                        <m:dPr>
                          <m:ctrlPr>
                            <a:rPr lang="it-IT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it-IT" sz="1800" i="1">
                              <a:latin typeface="Cambria Math"/>
                            </a:rPr>
                            <m:t>1−</m:t>
                          </m:r>
                          <m:sSub>
                            <m:sSubPr>
                              <m:ctrlPr>
                                <a:rPr lang="it-IT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1800" i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it-IT" sz="1800" i="1">
                                  <a:latin typeface="Cambria Math"/>
                                </a:rPr>
                                <m:t>𝐹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sz="1800" dirty="0"/>
              </a:p>
              <a:p>
                <a:pPr marL="0" indent="0">
                  <a:buNone/>
                </a:pPr>
                <a:endParaRPr lang="it-IT" sz="18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1800" i="1">
                          <a:latin typeface="Cambria Math"/>
                        </a:rPr>
                        <m:t>𝑅𝑂𝐸</m:t>
                      </m:r>
                      <m:r>
                        <a:rPr lang="it-IT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it-IT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it-IT" sz="1800" i="1">
                              <a:latin typeface="Cambria Math"/>
                            </a:rPr>
                            <m:t>𝑅𝑂𝐼</m:t>
                          </m:r>
                          <m:r>
                            <a:rPr lang="it-IT" sz="1800" i="1">
                              <a:latin typeface="Cambria Math"/>
                            </a:rPr>
                            <m:t>∗</m:t>
                          </m:r>
                          <m:f>
                            <m:fPr>
                              <m:ctrlPr>
                                <a:rPr lang="it-IT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it-IT" sz="1800" i="1">
                                  <a:latin typeface="Cambria Math"/>
                                </a:rPr>
                                <m:t>𝐶𝑁</m:t>
                              </m:r>
                            </m:num>
                            <m:den>
                              <m:r>
                                <a:rPr lang="it-IT" sz="1800" i="1">
                                  <a:latin typeface="Cambria Math"/>
                                </a:rPr>
                                <m:t>𝐶𝑁</m:t>
                              </m:r>
                            </m:den>
                          </m:f>
                          <m:r>
                            <a:rPr lang="it-IT" sz="1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𝑅𝑂𝐼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∗</m:t>
                          </m:r>
                          <m:f>
                            <m:fPr>
                              <m:ctrlPr>
                                <a:rPr lang="it-IT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it-IT" sz="1800" i="1">
                                  <a:latin typeface="Cambria Math"/>
                                </a:rPr>
                                <m:t>𝐶𝑇</m:t>
                              </m:r>
                            </m:num>
                            <m:den>
                              <m:r>
                                <a:rPr lang="it-IT" sz="1800" i="1">
                                  <a:latin typeface="Cambria Math"/>
                                </a:rPr>
                                <m:t>𝐶𝑁</m:t>
                              </m:r>
                            </m:den>
                          </m:f>
                          <m:r>
                            <a:rPr lang="it-IT" sz="1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it-IT" sz="1800" i="1">
                              <a:latin typeface="Cambria Math"/>
                            </a:rPr>
                            <m:t>𝑅𝑂</m:t>
                          </m:r>
                          <m:r>
                            <a:rPr lang="it-IT" sz="1800" b="0" i="1" smtClean="0">
                              <a:latin typeface="Cambria Math"/>
                            </a:rPr>
                            <m:t>𝐷</m:t>
                          </m:r>
                          <m:r>
                            <a:rPr lang="it-IT" sz="1800" i="1">
                              <a:latin typeface="Cambria Math"/>
                            </a:rPr>
                            <m:t>∗</m:t>
                          </m:r>
                          <m:f>
                            <m:fPr>
                              <m:ctrlPr>
                                <a:rPr lang="it-IT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it-IT" sz="1800" i="1">
                                  <a:latin typeface="Cambria Math"/>
                                </a:rPr>
                                <m:t>𝐶𝑇</m:t>
                              </m:r>
                            </m:num>
                            <m:den>
                              <m:r>
                                <a:rPr lang="it-IT" sz="1800" i="1">
                                  <a:latin typeface="Cambria Math"/>
                                </a:rPr>
                                <m:t>𝐶𝑁</m:t>
                              </m:r>
                            </m:den>
                          </m:f>
                        </m:e>
                      </m:d>
                      <m:r>
                        <a:rPr lang="it-IT" sz="1800" i="1">
                          <a:latin typeface="Cambria Math"/>
                        </a:rPr>
                        <m:t>∗</m:t>
                      </m:r>
                      <m:d>
                        <m:dPr>
                          <m:ctrlPr>
                            <a:rPr lang="it-IT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it-IT" sz="1800" i="1">
                              <a:latin typeface="Cambria Math"/>
                            </a:rPr>
                            <m:t>1−</m:t>
                          </m:r>
                          <m:sSub>
                            <m:sSubPr>
                              <m:ctrlPr>
                                <a:rPr lang="it-IT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1800" i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it-IT" sz="1800" i="1">
                                  <a:latin typeface="Cambria Math"/>
                                </a:rPr>
                                <m:t>𝐹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sz="1800" dirty="0" smtClean="0"/>
              </a:p>
              <a:p>
                <a:pPr marL="0" indent="0">
                  <a:buNone/>
                </a:pPr>
                <a:endParaRPr lang="it-IT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1800" i="1">
                          <a:latin typeface="Cambria Math"/>
                        </a:rPr>
                        <m:t>𝑅𝑂𝐸</m:t>
                      </m:r>
                      <m:r>
                        <a:rPr lang="it-IT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it-IT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it-IT" sz="1800" i="1">
                              <a:latin typeface="Cambria Math"/>
                            </a:rPr>
                            <m:t>𝑅𝑂𝐼</m:t>
                          </m:r>
                          <m:r>
                            <a:rPr lang="it-IT" sz="1800" i="1">
                              <a:latin typeface="Cambria Math"/>
                            </a:rPr>
                            <m:t>+</m:t>
                          </m:r>
                          <m:d>
                            <m:dPr>
                              <m:ctrlPr>
                                <a:rPr lang="it-IT" sz="18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it-IT" sz="1800" b="0" i="1" smtClean="0">
                                  <a:latin typeface="Cambria Math"/>
                                </a:rPr>
                                <m:t>𝑅𝑂𝐼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it-IT" sz="1800" b="0" i="1" smtClean="0">
                                  <a:latin typeface="Cambria Math"/>
                                </a:rPr>
                                <m:t>𝑅𝑂𝐷</m:t>
                              </m:r>
                            </m:e>
                          </m:d>
                          <m:r>
                            <a:rPr lang="it-IT" sz="1800" i="1">
                              <a:latin typeface="Cambria Math"/>
                            </a:rPr>
                            <m:t>∗</m:t>
                          </m:r>
                          <m:f>
                            <m:fPr>
                              <m:ctrlPr>
                                <a:rPr lang="it-IT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it-IT" sz="1800" i="1">
                                  <a:latin typeface="Cambria Math"/>
                                </a:rPr>
                                <m:t>𝐶𝑇</m:t>
                              </m:r>
                            </m:num>
                            <m:den>
                              <m:r>
                                <a:rPr lang="it-IT" sz="1800" i="1">
                                  <a:latin typeface="Cambria Math"/>
                                </a:rPr>
                                <m:t>𝐶𝑁</m:t>
                              </m:r>
                            </m:den>
                          </m:f>
                        </m:e>
                      </m:d>
                      <m:r>
                        <a:rPr lang="it-IT" sz="1800" i="1">
                          <a:latin typeface="Cambria Math"/>
                        </a:rPr>
                        <m:t>∗</m:t>
                      </m:r>
                      <m:d>
                        <m:dPr>
                          <m:ctrlPr>
                            <a:rPr lang="it-IT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it-IT" sz="1800" i="1">
                              <a:latin typeface="Cambria Math"/>
                            </a:rPr>
                            <m:t>1−</m:t>
                          </m:r>
                          <m:sSub>
                            <m:sSubPr>
                              <m:ctrlPr>
                                <a:rPr lang="it-IT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1800" i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it-IT" sz="1800" i="1">
                                  <a:latin typeface="Cambria Math"/>
                                </a:rPr>
                                <m:t>𝐹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sz="18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732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Effetto leva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i="1">
                          <a:latin typeface="Cambria Math"/>
                        </a:rPr>
                        <m:t>𝑅𝑂𝐸</m:t>
                      </m:r>
                      <m:r>
                        <a:rPr lang="it-IT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it-IT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/>
                            </a:rPr>
                            <m:t>𝑅𝑂𝐼</m:t>
                          </m:r>
                          <m:r>
                            <a:rPr lang="it-IT" i="1">
                              <a:latin typeface="Cambria Math"/>
                            </a:rPr>
                            <m:t>+</m:t>
                          </m:r>
                          <m:d>
                            <m:d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/>
                                </a:rPr>
                                <m:t>𝑅𝑂𝐼</m:t>
                              </m:r>
                              <m:r>
                                <a:rPr lang="it-IT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it-IT" i="1">
                                  <a:latin typeface="Cambria Math"/>
                                </a:rPr>
                                <m:t>𝑅𝑂𝐷</m:t>
                              </m:r>
                            </m:e>
                          </m:d>
                          <m:r>
                            <a:rPr lang="it-IT" i="1">
                              <a:latin typeface="Cambria Math"/>
                            </a:rPr>
                            <m:t>∗</m:t>
                          </m:r>
                          <m:f>
                            <m:f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it-IT" i="1">
                                  <a:latin typeface="Cambria Math"/>
                                </a:rPr>
                                <m:t>𝐶𝑇</m:t>
                              </m:r>
                            </m:num>
                            <m:den>
                              <m:r>
                                <a:rPr lang="it-IT" i="1">
                                  <a:latin typeface="Cambria Math"/>
                                </a:rPr>
                                <m:t>𝐶𝑁</m:t>
                              </m:r>
                            </m:den>
                          </m:f>
                        </m:e>
                      </m:d>
                      <m:r>
                        <a:rPr lang="it-IT" i="1">
                          <a:latin typeface="Cambria Math"/>
                        </a:rPr>
                        <m:t>∗</m:t>
                      </m:r>
                      <m:d>
                        <m:dPr>
                          <m:ctrlPr>
                            <a:rPr lang="it-IT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it-IT" i="1">
                              <a:latin typeface="Cambria Math"/>
                            </a:rPr>
                            <m:t>1−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it-IT" i="1">
                                  <a:latin typeface="Cambria Math"/>
                                </a:rPr>
                                <m:t>𝐹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dirty="0" smtClean="0"/>
              </a:p>
              <a:p>
                <a:endParaRPr lang="it-IT" dirty="0" smtClean="0"/>
              </a:p>
              <a:p>
                <a:r>
                  <a:rPr lang="it-IT" dirty="0" smtClean="0"/>
                  <a:t>Divergenza tra ROE e ROI </a:t>
                </a:r>
                <a:r>
                  <a:rPr lang="it-IT" dirty="0" smtClean="0">
                    <a:sym typeface="Wingdings" pitchFamily="2" charset="2"/>
                  </a:rPr>
                  <a:t>legata all’indebitamento</a:t>
                </a:r>
                <a:endParaRPr lang="it-IT" dirty="0" smtClean="0"/>
              </a:p>
              <a:p>
                <a:pPr lvl="1">
                  <a:buFont typeface="Arial" pitchFamily="34" charset="0"/>
                  <a:buChar char="•"/>
                </a:pPr>
                <a:r>
                  <a:rPr lang="it-IT" dirty="0"/>
                  <a:t>e</a:t>
                </a:r>
                <a:r>
                  <a:rPr lang="it-IT" dirty="0" smtClean="0"/>
                  <a:t>ffetto leva positivo se ROI &gt; ROD</a:t>
                </a:r>
                <a:endParaRPr lang="it-IT" dirty="0"/>
              </a:p>
              <a:p>
                <a:pPr lvl="1">
                  <a:buFont typeface="Arial" pitchFamily="34" charset="0"/>
                  <a:buChar char="•"/>
                </a:pPr>
                <a:r>
                  <a:rPr lang="it-IT" dirty="0"/>
                  <a:t>e</a:t>
                </a:r>
                <a:r>
                  <a:rPr lang="it-IT" dirty="0" smtClean="0"/>
                  <a:t>ffetto leva negativo se ROI &lt; ROD</a:t>
                </a:r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 cstate="print"/>
                <a:stretch>
                  <a:fillRect l="-16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229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Effetto leva positivo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/>
                        </a:rPr>
                        <m:t>𝑅𝑂𝐼</m:t>
                      </m:r>
                      <m:r>
                        <a:rPr lang="it-IT" sz="2000" b="0" i="1" smtClean="0">
                          <a:latin typeface="Cambria Math"/>
                        </a:rPr>
                        <m:t>&gt;</m:t>
                      </m:r>
                      <m:r>
                        <a:rPr lang="it-IT" sz="2000" b="0" i="1" smtClean="0">
                          <a:latin typeface="Cambria Math"/>
                        </a:rPr>
                        <m:t>𝑅𝑂𝐷</m:t>
                      </m:r>
                      <m:r>
                        <a:rPr lang="it-IT" sz="2000" b="0" i="1" smtClean="0">
                          <a:latin typeface="Cambria Math"/>
                        </a:rPr>
                        <m:t> → </m:t>
                      </m:r>
                      <m:r>
                        <a:rPr lang="it-IT" sz="2000" b="0" i="1" smtClean="0">
                          <a:latin typeface="Cambria Math"/>
                          <a:ea typeface="Cambria Math"/>
                        </a:rPr>
                        <m:t>𝑅𝑂𝐸</m:t>
                      </m:r>
                      <m:r>
                        <a:rPr lang="it-IT" sz="20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it-IT" sz="2000" b="0" i="1" smtClean="0">
                          <a:latin typeface="Cambria Math"/>
                          <a:ea typeface="Cambria Math"/>
                        </a:rPr>
                        <m:t>𝑎</m:t>
                      </m:r>
                      <m:r>
                        <a:rPr lang="it-IT" sz="20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it-IT" sz="2000" b="0" i="1" smtClean="0">
                          <a:latin typeface="Cambria Math"/>
                          <a:ea typeface="Cambria Math"/>
                        </a:rPr>
                        <m:t>𝑏</m:t>
                      </m:r>
                      <m:f>
                        <m:fPr>
                          <m:ctrlPr>
                            <a:rPr lang="it-IT" sz="2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latin typeface="Cambria Math"/>
                              <a:ea typeface="Cambria Math"/>
                            </a:rPr>
                            <m:t>𝐶𝑇</m:t>
                          </m:r>
                        </m:num>
                        <m:den>
                          <m:r>
                            <a:rPr lang="it-IT" sz="2000" b="0" i="1" smtClean="0">
                              <a:latin typeface="Cambria Math"/>
                              <a:ea typeface="Cambria Math"/>
                            </a:rPr>
                            <m:t>𝐶𝑁</m:t>
                          </m:r>
                        </m:den>
                      </m:f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ttore 2 4"/>
          <p:cNvCxnSpPr/>
          <p:nvPr/>
        </p:nvCxnSpPr>
        <p:spPr>
          <a:xfrm>
            <a:off x="1259632" y="5805264"/>
            <a:ext cx="633670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/>
          <p:cNvCxnSpPr/>
          <p:nvPr/>
        </p:nvCxnSpPr>
        <p:spPr>
          <a:xfrm flipV="1">
            <a:off x="1259632" y="2636912"/>
            <a:ext cx="0" cy="316835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/>
              <p:cNvSpPr txBox="1"/>
              <p:nvPr/>
            </p:nvSpPr>
            <p:spPr>
              <a:xfrm>
                <a:off x="7524328" y="5524229"/>
                <a:ext cx="477567" cy="4970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1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1400" b="0" i="1" smtClean="0">
                              <a:latin typeface="Cambria Math"/>
                            </a:rPr>
                            <m:t>𝐶𝑇</m:t>
                          </m:r>
                        </m:num>
                        <m:den>
                          <m:r>
                            <a:rPr lang="it-IT" sz="1400" b="0" i="1" smtClean="0">
                              <a:latin typeface="Cambria Math"/>
                            </a:rPr>
                            <m:t>𝐶𝑁</m:t>
                          </m:r>
                        </m:den>
                      </m:f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9" name="CasellaDiTes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4328" y="5524229"/>
                <a:ext cx="477567" cy="497059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Connettore 1 10"/>
          <p:cNvCxnSpPr/>
          <p:nvPr/>
        </p:nvCxnSpPr>
        <p:spPr>
          <a:xfrm>
            <a:off x="1259632" y="4581128"/>
            <a:ext cx="597666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>
            <a:off x="1259632" y="5301208"/>
            <a:ext cx="597666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13"/>
          <p:cNvCxnSpPr/>
          <p:nvPr/>
        </p:nvCxnSpPr>
        <p:spPr>
          <a:xfrm flipV="1">
            <a:off x="1259632" y="3429000"/>
            <a:ext cx="5976000" cy="115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>
            <a:off x="3563888" y="4581128"/>
            <a:ext cx="0" cy="72008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3563888" y="4797152"/>
                <a:ext cx="11233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/>
                        </a:rPr>
                        <m:t>𝑅𝑂𝐼</m:t>
                      </m:r>
                      <m:r>
                        <a:rPr lang="it-IT" sz="1400" b="0" i="1" smtClean="0">
                          <a:latin typeface="Cambria Math"/>
                        </a:rPr>
                        <m:t>−</m:t>
                      </m:r>
                      <m:r>
                        <a:rPr lang="it-IT" sz="1400" b="0" i="1" smtClean="0">
                          <a:latin typeface="Cambria Math"/>
                        </a:rPr>
                        <m:t>𝑅𝑂𝐷</m:t>
                      </m:r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4797152"/>
                <a:ext cx="1123384" cy="307777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/>
              <p:cNvSpPr txBox="1"/>
              <p:nvPr/>
            </p:nvSpPr>
            <p:spPr>
              <a:xfrm>
                <a:off x="7164288" y="4427239"/>
                <a:ext cx="5430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/>
                        </a:rPr>
                        <m:t>𝑅𝑂𝐼</m:t>
                      </m:r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18" name="CasellaDiTesto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4288" y="4427239"/>
                <a:ext cx="543034" cy="307777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/>
              <p:cNvSpPr txBox="1"/>
              <p:nvPr/>
            </p:nvSpPr>
            <p:spPr>
              <a:xfrm>
                <a:off x="7164288" y="5147319"/>
                <a:ext cx="6002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/>
                        </a:rPr>
                        <m:t>𝑅𝑂𝐷</m:t>
                      </m:r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19" name="CasellaDiTesto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4288" y="5147319"/>
                <a:ext cx="600293" cy="307777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/>
              <p:cNvSpPr txBox="1"/>
              <p:nvPr/>
            </p:nvSpPr>
            <p:spPr>
              <a:xfrm>
                <a:off x="7164288" y="3265239"/>
                <a:ext cx="5892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/>
                        </a:rPr>
                        <m:t>𝑅𝑂𝐸</m:t>
                      </m:r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20" name="CasellaDiTesto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4288" y="3265239"/>
                <a:ext cx="589200" cy="307777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/>
              <p:cNvSpPr txBox="1"/>
              <p:nvPr/>
            </p:nvSpPr>
            <p:spPr>
              <a:xfrm>
                <a:off x="716598" y="2637493"/>
                <a:ext cx="5892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/>
                        </a:rPr>
                        <m:t>𝑅𝑂𝐸</m:t>
                      </m:r>
                    </m:oMath>
                  </m:oMathPara>
                </a14:m>
                <a:endParaRPr lang="it-IT" sz="1400" b="0" dirty="0" smtClean="0"/>
              </a:p>
            </p:txBody>
          </p:sp>
        </mc:Choice>
        <mc:Fallback xmlns="">
          <p:sp>
            <p:nvSpPr>
              <p:cNvPr id="21" name="CasellaDiTesto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598" y="2637493"/>
                <a:ext cx="589200" cy="307777"/>
              </a:xfrm>
              <a:prstGeom prst="rect">
                <a:avLst/>
              </a:prstGeom>
              <a:blipFill rotWithShape="1">
                <a:blip r:embed="rId9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/>
              <p:cNvSpPr txBox="1"/>
              <p:nvPr/>
            </p:nvSpPr>
            <p:spPr>
              <a:xfrm>
                <a:off x="716598" y="2789893"/>
                <a:ext cx="5430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/>
                        </a:rPr>
                        <m:t>𝑅𝑂𝐼</m:t>
                      </m:r>
                    </m:oMath>
                  </m:oMathPara>
                </a14:m>
                <a:endParaRPr lang="it-IT" sz="1400" b="0" dirty="0" smtClean="0"/>
              </a:p>
            </p:txBody>
          </p:sp>
        </mc:Choice>
        <mc:Fallback xmlns="">
          <p:sp>
            <p:nvSpPr>
              <p:cNvPr id="22" name="CasellaDiTesto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598" y="2789893"/>
                <a:ext cx="543034" cy="307777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/>
              <p:cNvSpPr txBox="1"/>
              <p:nvPr/>
            </p:nvSpPr>
            <p:spPr>
              <a:xfrm>
                <a:off x="683568" y="2942293"/>
                <a:ext cx="6002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/>
                        </a:rPr>
                        <m:t>𝑅𝑂𝐷</m:t>
                      </m:r>
                    </m:oMath>
                  </m:oMathPara>
                </a14:m>
                <a:endParaRPr lang="it-IT" sz="1400" b="0" dirty="0" smtClean="0"/>
              </a:p>
            </p:txBody>
          </p:sp>
        </mc:Choice>
        <mc:Fallback xmlns="">
          <p:sp>
            <p:nvSpPr>
              <p:cNvPr id="23" name="CasellaDiTesto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942293"/>
                <a:ext cx="600293" cy="307777"/>
              </a:xfrm>
              <a:prstGeom prst="rect">
                <a:avLst/>
              </a:prstGeom>
              <a:blipFill rotWithShape="1">
                <a:blip r:embed="rId11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067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Effetto leva negativo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i="1" smtClean="0">
                          <a:latin typeface="Cambria Math"/>
                        </a:rPr>
                        <m:t>𝑅𝑂𝐼</m:t>
                      </m:r>
                      <m:r>
                        <a:rPr lang="it-IT" sz="2000" b="0" i="1" smtClean="0">
                          <a:latin typeface="Cambria Math"/>
                        </a:rPr>
                        <m:t>&lt;</m:t>
                      </m:r>
                      <m:r>
                        <a:rPr lang="it-IT" sz="2000" i="1">
                          <a:latin typeface="Cambria Math"/>
                        </a:rPr>
                        <m:t>𝑅𝑂𝐷</m:t>
                      </m:r>
                      <m:r>
                        <a:rPr lang="it-IT" sz="2000" i="1">
                          <a:latin typeface="Cambria Math"/>
                        </a:rPr>
                        <m:t> → </m:t>
                      </m:r>
                      <m:r>
                        <a:rPr lang="it-IT" sz="2000" i="1">
                          <a:latin typeface="Cambria Math"/>
                          <a:ea typeface="Cambria Math"/>
                        </a:rPr>
                        <m:t>𝑅𝑂𝐸</m:t>
                      </m:r>
                      <m:r>
                        <a:rPr lang="it-IT" sz="2000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it-IT" sz="2000" i="1">
                          <a:latin typeface="Cambria Math"/>
                          <a:ea typeface="Cambria Math"/>
                        </a:rPr>
                        <m:t>𝑎</m:t>
                      </m:r>
                      <m:r>
                        <a:rPr lang="it-IT" sz="2000" b="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it-IT" sz="2000" i="1">
                          <a:latin typeface="Cambria Math"/>
                          <a:ea typeface="Cambria Math"/>
                        </a:rPr>
                        <m:t>𝑏</m:t>
                      </m:r>
                      <m:f>
                        <m:fPr>
                          <m:ctrlPr>
                            <a:rPr lang="it-IT" sz="2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it-IT" sz="2000" i="1">
                              <a:latin typeface="Cambria Math"/>
                              <a:ea typeface="Cambria Math"/>
                            </a:rPr>
                            <m:t>𝐶𝑇</m:t>
                          </m:r>
                        </m:num>
                        <m:den>
                          <m:r>
                            <a:rPr lang="it-IT" sz="2000" i="1">
                              <a:latin typeface="Cambria Math"/>
                              <a:ea typeface="Cambria Math"/>
                            </a:rPr>
                            <m:t>𝐶𝑁</m:t>
                          </m:r>
                        </m:den>
                      </m:f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Connettore 2 3"/>
          <p:cNvCxnSpPr/>
          <p:nvPr/>
        </p:nvCxnSpPr>
        <p:spPr>
          <a:xfrm>
            <a:off x="1259632" y="5805264"/>
            <a:ext cx="633670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2 4"/>
          <p:cNvCxnSpPr/>
          <p:nvPr/>
        </p:nvCxnSpPr>
        <p:spPr>
          <a:xfrm flipV="1">
            <a:off x="1259632" y="2636912"/>
            <a:ext cx="0" cy="316835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/>
              <p:cNvSpPr txBox="1"/>
              <p:nvPr/>
            </p:nvSpPr>
            <p:spPr>
              <a:xfrm>
                <a:off x="7524328" y="5524229"/>
                <a:ext cx="477567" cy="4970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1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1400" b="0" i="1" smtClean="0">
                              <a:latin typeface="Cambria Math"/>
                            </a:rPr>
                            <m:t>𝐶𝑇</m:t>
                          </m:r>
                        </m:num>
                        <m:den>
                          <m:r>
                            <a:rPr lang="it-IT" sz="1400" b="0" i="1" smtClean="0">
                              <a:latin typeface="Cambria Math"/>
                            </a:rPr>
                            <m:t>𝐶𝑁</m:t>
                          </m:r>
                        </m:den>
                      </m:f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6" name="CasellaDiTes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4328" y="5524229"/>
                <a:ext cx="477567" cy="497059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onnettore 1 6"/>
          <p:cNvCxnSpPr/>
          <p:nvPr/>
        </p:nvCxnSpPr>
        <p:spPr>
          <a:xfrm>
            <a:off x="1259632" y="4221088"/>
            <a:ext cx="597666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1 7"/>
          <p:cNvCxnSpPr/>
          <p:nvPr/>
        </p:nvCxnSpPr>
        <p:spPr>
          <a:xfrm>
            <a:off x="1259632" y="3510881"/>
            <a:ext cx="597666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>
            <a:off x="1259632" y="4221088"/>
            <a:ext cx="5976000" cy="115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>
            <a:off x="3563888" y="3501008"/>
            <a:ext cx="0" cy="72008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/>
              <p:cNvSpPr txBox="1"/>
              <p:nvPr/>
            </p:nvSpPr>
            <p:spPr>
              <a:xfrm>
                <a:off x="3563888" y="3717032"/>
                <a:ext cx="11233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/>
                        </a:rPr>
                        <m:t>𝑅𝑂𝐷</m:t>
                      </m:r>
                      <m:r>
                        <a:rPr lang="it-IT" sz="1400" b="0" i="1" smtClean="0">
                          <a:latin typeface="Cambria Math"/>
                        </a:rPr>
                        <m:t>−</m:t>
                      </m:r>
                      <m:r>
                        <a:rPr lang="it-IT" sz="1400" b="0" i="1" smtClean="0">
                          <a:latin typeface="Cambria Math"/>
                        </a:rPr>
                        <m:t>𝑅𝑂𝐼</m:t>
                      </m:r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11" name="CasellaDiTes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3717032"/>
                <a:ext cx="1123384" cy="307777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/>
              <p:cNvSpPr txBox="1"/>
              <p:nvPr/>
            </p:nvSpPr>
            <p:spPr>
              <a:xfrm>
                <a:off x="7164288" y="4067199"/>
                <a:ext cx="5430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/>
                        </a:rPr>
                        <m:t>𝑅𝑂𝐼</m:t>
                      </m:r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12" name="CasellaDiTesto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4288" y="4067199"/>
                <a:ext cx="543034" cy="307777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/>
              <p:cNvSpPr txBox="1"/>
              <p:nvPr/>
            </p:nvSpPr>
            <p:spPr>
              <a:xfrm>
                <a:off x="7164288" y="3356992"/>
                <a:ext cx="6002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/>
                        </a:rPr>
                        <m:t>𝑅𝑂𝐷</m:t>
                      </m:r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13" name="CasellaDiTes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4288" y="3356992"/>
                <a:ext cx="600293" cy="307777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/>
              <p:cNvSpPr txBox="1"/>
              <p:nvPr/>
            </p:nvSpPr>
            <p:spPr>
              <a:xfrm>
                <a:off x="7164288" y="5209455"/>
                <a:ext cx="5892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/>
                        </a:rPr>
                        <m:t>𝑅𝑂𝐸</m:t>
                      </m:r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14" name="CasellaDiTes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4288" y="5209455"/>
                <a:ext cx="589200" cy="307777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/>
              <p:cNvSpPr txBox="1"/>
              <p:nvPr/>
            </p:nvSpPr>
            <p:spPr>
              <a:xfrm>
                <a:off x="716598" y="2637493"/>
                <a:ext cx="5892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/>
                        </a:rPr>
                        <m:t>𝑅𝑂𝐸</m:t>
                      </m:r>
                    </m:oMath>
                  </m:oMathPara>
                </a14:m>
                <a:endParaRPr lang="it-IT" sz="1400" b="0" dirty="0" smtClean="0"/>
              </a:p>
            </p:txBody>
          </p:sp>
        </mc:Choice>
        <mc:Fallback xmlns="">
          <p:sp>
            <p:nvSpPr>
              <p:cNvPr id="15" name="CasellaDiTes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598" y="2637493"/>
                <a:ext cx="589200" cy="307777"/>
              </a:xfrm>
              <a:prstGeom prst="rect">
                <a:avLst/>
              </a:prstGeom>
              <a:blipFill rotWithShape="1">
                <a:blip r:embed="rId9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/>
              <p:cNvSpPr txBox="1"/>
              <p:nvPr/>
            </p:nvSpPr>
            <p:spPr>
              <a:xfrm>
                <a:off x="716598" y="2789893"/>
                <a:ext cx="5430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/>
                        </a:rPr>
                        <m:t>𝑅𝑂𝐼</m:t>
                      </m:r>
                    </m:oMath>
                  </m:oMathPara>
                </a14:m>
                <a:endParaRPr lang="it-IT" sz="1400" b="0" dirty="0" smtClean="0"/>
              </a:p>
            </p:txBody>
          </p:sp>
        </mc:Choice>
        <mc:Fallback xmlns="">
          <p:sp>
            <p:nvSpPr>
              <p:cNvPr id="16" name="CasellaDiTes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598" y="2789893"/>
                <a:ext cx="543034" cy="307777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683568" y="2942293"/>
                <a:ext cx="6002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/>
                        </a:rPr>
                        <m:t>𝑅𝑂𝐷</m:t>
                      </m:r>
                    </m:oMath>
                  </m:oMathPara>
                </a14:m>
                <a:endParaRPr lang="it-IT" sz="1400" b="0" dirty="0" smtClean="0"/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942293"/>
                <a:ext cx="600293" cy="307777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911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Un esempio di leva: confronto tra imprese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4809107"/>
              </p:ext>
            </p:extLst>
          </p:nvPr>
        </p:nvGraphicFramePr>
        <p:xfrm>
          <a:off x="743803" y="1610072"/>
          <a:ext cx="7284581" cy="426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5524"/>
                <a:gridCol w="827405"/>
                <a:gridCol w="827405"/>
                <a:gridCol w="514400"/>
                <a:gridCol w="1775524"/>
                <a:gridCol w="736918"/>
                <a:gridCol w="827405"/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ROI &gt; ROD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/>
                        <a:t>ROI &lt; ROD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Alpha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Beta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Alpha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Beta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9080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Capitale proprio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1.800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500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4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Capitale proprio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1.800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500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2312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Capitale di terzi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200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1.500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4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Capitale di terzi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200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1.500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Capitale investito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2.000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2.000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4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Capitale investito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2.000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2.000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CT/CN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0,11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3,00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CT/CN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0,11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3,00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ROI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30%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30%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ROI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10%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10%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ROD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15%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15%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ROD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20%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20%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Reddito operativo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600,00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600,00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Reddito operativo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200,00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200,00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Oneri finanziari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(30,00)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(225,00)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Oneri finanziari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(40,00)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(300,00)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7248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Reddito </a:t>
                      </a:r>
                      <a:r>
                        <a:rPr lang="it-IT" sz="1400" i="1" dirty="0" smtClean="0"/>
                        <a:t>ante </a:t>
                      </a:r>
                      <a:r>
                        <a:rPr lang="it-IT" sz="1400" dirty="0" smtClean="0"/>
                        <a:t>imposte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570,00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375,00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Reddito </a:t>
                      </a:r>
                      <a:r>
                        <a:rPr lang="it-IT" sz="1400" i="1" dirty="0" smtClean="0"/>
                        <a:t>ante </a:t>
                      </a:r>
                      <a:r>
                        <a:rPr lang="it-IT" sz="1400" dirty="0" smtClean="0"/>
                        <a:t>imposte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160,00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(100,00)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Imposte (50%)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(285,00)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(187,50)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4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Imposte (50%)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(80,00)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-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Reddito netto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285,00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187,50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40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Reddito netto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80,00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(100,00)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ROE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15,8%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dirty="0" smtClean="0"/>
                        <a:t>37,5%</a:t>
                      </a:r>
                      <a:endParaRPr lang="it-IT" sz="14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ROE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dirty="0" smtClean="0"/>
                        <a:t>4,4%</a:t>
                      </a:r>
                      <a:endParaRPr lang="it-IT" sz="14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-20%</a:t>
                      </a:r>
                      <a:endParaRPr lang="it-IT" sz="1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749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Una rappresentazione più corretta della leva</a:t>
            </a:r>
            <a:endParaRPr lang="it-IT" dirty="0"/>
          </a:p>
        </p:txBody>
      </p:sp>
      <p:cxnSp>
        <p:nvCxnSpPr>
          <p:cNvPr id="4" name="Connettore 2 3"/>
          <p:cNvCxnSpPr/>
          <p:nvPr/>
        </p:nvCxnSpPr>
        <p:spPr>
          <a:xfrm>
            <a:off x="1259632" y="5445224"/>
            <a:ext cx="633670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2 4"/>
          <p:cNvCxnSpPr/>
          <p:nvPr/>
        </p:nvCxnSpPr>
        <p:spPr>
          <a:xfrm flipV="1">
            <a:off x="1259632" y="2060848"/>
            <a:ext cx="0" cy="338437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/>
              <p:cNvSpPr txBox="1"/>
              <p:nvPr/>
            </p:nvSpPr>
            <p:spPr>
              <a:xfrm>
                <a:off x="7524328" y="5164189"/>
                <a:ext cx="477567" cy="4970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1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1400" b="0" i="1" smtClean="0">
                              <a:latin typeface="Cambria Math"/>
                            </a:rPr>
                            <m:t>𝐶𝑇</m:t>
                          </m:r>
                        </m:num>
                        <m:den>
                          <m:r>
                            <a:rPr lang="it-IT" sz="1400" b="0" i="1" smtClean="0">
                              <a:latin typeface="Cambria Math"/>
                            </a:rPr>
                            <m:t>𝐶𝑁</m:t>
                          </m:r>
                        </m:den>
                      </m:f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6" name="CasellaDiTes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4328" y="5164189"/>
                <a:ext cx="477567" cy="497059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onnettore 1 6"/>
          <p:cNvCxnSpPr/>
          <p:nvPr/>
        </p:nvCxnSpPr>
        <p:spPr>
          <a:xfrm>
            <a:off x="1259632" y="4221088"/>
            <a:ext cx="604867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1 7"/>
          <p:cNvCxnSpPr/>
          <p:nvPr/>
        </p:nvCxnSpPr>
        <p:spPr>
          <a:xfrm flipV="1">
            <a:off x="1259632" y="4941167"/>
            <a:ext cx="2016224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1259632" y="3059087"/>
            <a:ext cx="2016224" cy="116200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>
            <a:off x="1547664" y="4221088"/>
            <a:ext cx="0" cy="72008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/>
              <p:cNvSpPr txBox="1"/>
              <p:nvPr/>
            </p:nvSpPr>
            <p:spPr>
              <a:xfrm>
                <a:off x="1576408" y="4437112"/>
                <a:ext cx="11233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/>
                        </a:rPr>
                        <m:t>𝑅𝑂𝐼</m:t>
                      </m:r>
                      <m:r>
                        <a:rPr lang="it-IT" sz="1400" b="0" i="1" smtClean="0">
                          <a:latin typeface="Cambria Math"/>
                        </a:rPr>
                        <m:t>−</m:t>
                      </m:r>
                      <m:r>
                        <a:rPr lang="it-IT" sz="1400" b="0" i="1" smtClean="0">
                          <a:latin typeface="Cambria Math"/>
                        </a:rPr>
                        <m:t>𝑅𝑂𝐷</m:t>
                      </m:r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11" name="CasellaDiTes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6408" y="4437112"/>
                <a:ext cx="1123384" cy="307777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/>
              <p:cNvSpPr txBox="1"/>
              <p:nvPr/>
            </p:nvSpPr>
            <p:spPr>
              <a:xfrm>
                <a:off x="7236296" y="3553271"/>
                <a:ext cx="6002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𝑅𝑂𝐷</m:t>
                      </m:r>
                    </m:oMath>
                  </m:oMathPara>
                </a14:m>
                <a:endParaRPr lang="it-IT" sz="14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3" name="CasellaDiTes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296" y="3553271"/>
                <a:ext cx="600293" cy="307777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/>
              <p:cNvSpPr txBox="1"/>
              <p:nvPr/>
            </p:nvSpPr>
            <p:spPr>
              <a:xfrm>
                <a:off x="7236296" y="3131095"/>
                <a:ext cx="5892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/>
                        </a:rPr>
                        <m:t>𝑅𝑂𝐸</m:t>
                      </m:r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14" name="CasellaDiTes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296" y="3131095"/>
                <a:ext cx="589200" cy="307777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/>
              <p:cNvSpPr txBox="1"/>
              <p:nvPr/>
            </p:nvSpPr>
            <p:spPr>
              <a:xfrm>
                <a:off x="716598" y="2060848"/>
                <a:ext cx="5892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/>
                        </a:rPr>
                        <m:t>𝑅𝑂𝐸</m:t>
                      </m:r>
                    </m:oMath>
                  </m:oMathPara>
                </a14:m>
                <a:endParaRPr lang="it-IT" sz="1400" b="0" dirty="0" smtClean="0"/>
              </a:p>
            </p:txBody>
          </p:sp>
        </mc:Choice>
        <mc:Fallback xmlns="">
          <p:sp>
            <p:nvSpPr>
              <p:cNvPr id="15" name="CasellaDiTes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598" y="2060848"/>
                <a:ext cx="589200" cy="307777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/>
              <p:cNvSpPr txBox="1"/>
              <p:nvPr/>
            </p:nvSpPr>
            <p:spPr>
              <a:xfrm>
                <a:off x="716598" y="2213248"/>
                <a:ext cx="5430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/>
                        </a:rPr>
                        <m:t>𝑅𝑂𝐼</m:t>
                      </m:r>
                    </m:oMath>
                  </m:oMathPara>
                </a14:m>
                <a:endParaRPr lang="it-IT" sz="1400" b="0" dirty="0" smtClean="0"/>
              </a:p>
            </p:txBody>
          </p:sp>
        </mc:Choice>
        <mc:Fallback xmlns="">
          <p:sp>
            <p:nvSpPr>
              <p:cNvPr id="16" name="CasellaDiTes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598" y="2213248"/>
                <a:ext cx="543034" cy="307777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683568" y="2365648"/>
                <a:ext cx="6002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/>
                        </a:rPr>
                        <m:t>𝑅𝑂𝐷</m:t>
                      </m:r>
                    </m:oMath>
                  </m:oMathPara>
                </a14:m>
                <a:endParaRPr lang="it-IT" sz="1400" b="0" dirty="0" smtClean="0"/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365648"/>
                <a:ext cx="600293" cy="307777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Connettore 1 22"/>
          <p:cNvCxnSpPr/>
          <p:nvPr/>
        </p:nvCxnSpPr>
        <p:spPr>
          <a:xfrm flipV="1">
            <a:off x="3275856" y="4581128"/>
            <a:ext cx="2016224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1 24"/>
          <p:cNvCxnSpPr/>
          <p:nvPr/>
        </p:nvCxnSpPr>
        <p:spPr>
          <a:xfrm flipV="1">
            <a:off x="3275856" y="3059087"/>
            <a:ext cx="0" cy="188208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>
            <a:off x="3707904" y="4221088"/>
            <a:ext cx="0" cy="36004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27"/>
              <p:cNvSpPr txBox="1"/>
              <p:nvPr/>
            </p:nvSpPr>
            <p:spPr>
              <a:xfrm>
                <a:off x="3707904" y="4221088"/>
                <a:ext cx="11233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/>
                        </a:rPr>
                        <m:t>𝑅𝑂𝐼</m:t>
                      </m:r>
                      <m:r>
                        <a:rPr lang="it-IT" sz="1400" b="0" i="1" smtClean="0">
                          <a:latin typeface="Cambria Math"/>
                        </a:rPr>
                        <m:t>−</m:t>
                      </m:r>
                      <m:r>
                        <a:rPr lang="it-IT" sz="1400" b="0" i="1" smtClean="0">
                          <a:latin typeface="Cambria Math"/>
                        </a:rPr>
                        <m:t>𝑅𝑂𝐷</m:t>
                      </m:r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28" name="CasellaDiTesto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4221088"/>
                <a:ext cx="1123384" cy="307777"/>
              </a:xfrm>
              <a:prstGeom prst="rect">
                <a:avLst/>
              </a:prstGeom>
              <a:blipFill rotWithShape="1">
                <a:blip r:embed="rId9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Connettore 1 28"/>
          <p:cNvCxnSpPr/>
          <p:nvPr/>
        </p:nvCxnSpPr>
        <p:spPr>
          <a:xfrm flipV="1">
            <a:off x="5292080" y="3717032"/>
            <a:ext cx="2016224" cy="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1 29"/>
          <p:cNvCxnSpPr/>
          <p:nvPr/>
        </p:nvCxnSpPr>
        <p:spPr>
          <a:xfrm flipV="1">
            <a:off x="5292080" y="2780928"/>
            <a:ext cx="0" cy="179032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/>
          <p:cNvCxnSpPr/>
          <p:nvPr/>
        </p:nvCxnSpPr>
        <p:spPr>
          <a:xfrm>
            <a:off x="5796136" y="3717033"/>
            <a:ext cx="0" cy="504055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asellaDiTesto 36"/>
              <p:cNvSpPr txBox="1"/>
              <p:nvPr/>
            </p:nvSpPr>
            <p:spPr>
              <a:xfrm>
                <a:off x="5824153" y="3836367"/>
                <a:ext cx="11233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/>
                        </a:rPr>
                        <m:t>𝑅𝑂𝐷</m:t>
                      </m:r>
                      <m:r>
                        <a:rPr lang="it-IT" sz="1400" b="0" i="1" smtClean="0">
                          <a:latin typeface="Cambria Math"/>
                        </a:rPr>
                        <m:t>−</m:t>
                      </m:r>
                      <m:r>
                        <a:rPr lang="it-IT" sz="1400" b="0" i="1" smtClean="0">
                          <a:latin typeface="Cambria Math"/>
                        </a:rPr>
                        <m:t>𝑅𝑂𝐼</m:t>
                      </m:r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37" name="CasellaDiTesto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4153" y="3836367"/>
                <a:ext cx="1123384" cy="307777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Connettore 1 39"/>
          <p:cNvCxnSpPr/>
          <p:nvPr/>
        </p:nvCxnSpPr>
        <p:spPr>
          <a:xfrm flipV="1">
            <a:off x="3275856" y="2780928"/>
            <a:ext cx="2016000" cy="2781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1 42"/>
          <p:cNvCxnSpPr/>
          <p:nvPr/>
        </p:nvCxnSpPr>
        <p:spPr>
          <a:xfrm>
            <a:off x="5291856" y="2780928"/>
            <a:ext cx="2016000" cy="50405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asellaDiTesto 43"/>
              <p:cNvSpPr txBox="1"/>
              <p:nvPr/>
            </p:nvSpPr>
            <p:spPr>
              <a:xfrm>
                <a:off x="7236296" y="4067199"/>
                <a:ext cx="5430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𝑅𝑂𝐼</m:t>
                      </m:r>
                    </m:oMath>
                  </m:oMathPara>
                </a14:m>
                <a:endParaRPr lang="it-IT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4" name="CasellaDiTesto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296" y="4067199"/>
                <a:ext cx="543034" cy="307777"/>
              </a:xfrm>
              <a:prstGeom prst="rect">
                <a:avLst/>
              </a:prstGeom>
              <a:blipFill rotWithShape="1">
                <a:blip r:embed="rId11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579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Remunerazione del capitale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it-IT" sz="2400" dirty="0" smtClean="0">
                    <a:latin typeface="+mj-lt"/>
                  </a:rPr>
                  <a:t>ROD: remunerazione del capitale acquisito da finanziatori esterni (debito D)</a:t>
                </a:r>
              </a:p>
              <a:p>
                <a:pPr lvl="1">
                  <a:buFont typeface="Arial" pitchFamily="34" charset="0"/>
                  <a:buChar char="•"/>
                </a:pPr>
                <a:r>
                  <a:rPr lang="it-IT" sz="2000" dirty="0">
                    <a:latin typeface="+mj-lt"/>
                  </a:rPr>
                  <a:t>r</a:t>
                </a:r>
                <a:r>
                  <a:rPr lang="it-IT" sz="2000" dirty="0" smtClean="0">
                    <a:latin typeface="+mj-lt"/>
                  </a:rPr>
                  <a:t>emunerazione certa, gli oneri finanziari sono un costo fisso</a:t>
                </a:r>
              </a:p>
              <a:p>
                <a:r>
                  <a:rPr lang="it-IT" sz="2400" dirty="0" smtClean="0">
                    <a:latin typeface="+mj-lt"/>
                  </a:rPr>
                  <a:t>ROE: remunerazione del capitale acquisito dalla proprietà aziendale (</a:t>
                </a:r>
                <a:r>
                  <a:rPr lang="it-IT" sz="2400" i="1" dirty="0" err="1" smtClean="0">
                    <a:latin typeface="+mj-lt"/>
                  </a:rPr>
                  <a:t>equity</a:t>
                </a:r>
                <a:r>
                  <a:rPr lang="it-IT" sz="2400" i="1" dirty="0" smtClean="0">
                    <a:latin typeface="+mj-lt"/>
                  </a:rPr>
                  <a:t> </a:t>
                </a:r>
                <a:r>
                  <a:rPr lang="it-IT" sz="2400" dirty="0" smtClean="0">
                    <a:latin typeface="+mj-lt"/>
                  </a:rPr>
                  <a:t>E)</a:t>
                </a:r>
              </a:p>
              <a:p>
                <a:pPr lvl="1">
                  <a:buFont typeface="Arial" pitchFamily="34" charset="0"/>
                  <a:buChar char="•"/>
                </a:pPr>
                <a:r>
                  <a:rPr lang="it-IT" sz="2000" dirty="0">
                    <a:latin typeface="+mj-lt"/>
                  </a:rPr>
                  <a:t>r</a:t>
                </a:r>
                <a:r>
                  <a:rPr lang="it-IT" sz="2000" dirty="0" smtClean="0">
                    <a:latin typeface="+mj-lt"/>
                  </a:rPr>
                  <a:t>emunerazione legata alla gestione, possibile solo se ricavi &gt; costi</a:t>
                </a:r>
              </a:p>
              <a:p>
                <a:r>
                  <a:rPr lang="it-IT" sz="2400" dirty="0" smtClean="0">
                    <a:latin typeface="+mj-lt"/>
                  </a:rPr>
                  <a:t>Remunerazione complessiva del capitale acquisito: media pesata (</a:t>
                </a:r>
                <a:r>
                  <a:rPr lang="it-IT" sz="2400" i="1" dirty="0" err="1" smtClean="0">
                    <a:latin typeface="+mj-lt"/>
                  </a:rPr>
                  <a:t>weighted</a:t>
                </a:r>
                <a:r>
                  <a:rPr lang="it-IT" sz="2400" i="1" dirty="0" smtClean="0">
                    <a:latin typeface="+mj-lt"/>
                  </a:rPr>
                  <a:t> </a:t>
                </a:r>
                <a:r>
                  <a:rPr lang="it-IT" sz="2400" i="1" dirty="0" err="1" smtClean="0">
                    <a:latin typeface="+mj-lt"/>
                  </a:rPr>
                  <a:t>average</a:t>
                </a:r>
                <a:r>
                  <a:rPr lang="it-IT" sz="2400" i="1" dirty="0" smtClean="0">
                    <a:latin typeface="+mj-lt"/>
                  </a:rPr>
                  <a:t> </a:t>
                </a:r>
                <a:r>
                  <a:rPr lang="it-IT" sz="2400" i="1" dirty="0" err="1" smtClean="0">
                    <a:latin typeface="+mj-lt"/>
                  </a:rPr>
                  <a:t>cost</a:t>
                </a:r>
                <a:r>
                  <a:rPr lang="it-IT" sz="2400" i="1" dirty="0" smtClean="0">
                    <a:latin typeface="+mj-lt"/>
                  </a:rPr>
                  <a:t> of capital</a:t>
                </a:r>
                <a:r>
                  <a:rPr lang="it-IT" sz="2400" dirty="0" smtClean="0">
                    <a:latin typeface="+mj-lt"/>
                  </a:rPr>
                  <a:t>)</a:t>
                </a:r>
              </a:p>
              <a:p>
                <a:endParaRPr lang="it-IT" sz="2400" b="0" dirty="0" smtClean="0">
                  <a:latin typeface="+mj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b="0" i="1" smtClean="0">
                          <a:latin typeface="Cambria Math"/>
                        </a:rPr>
                        <m:t>𝑊𝐴𝐶𝐶</m:t>
                      </m:r>
                      <m:r>
                        <a:rPr lang="it-IT" sz="2800" b="0" i="1" smtClean="0">
                          <a:latin typeface="Cambria Math"/>
                        </a:rPr>
                        <m:t>=</m:t>
                      </m:r>
                      <m:r>
                        <a:rPr lang="it-IT" sz="2800" b="0" i="1" smtClean="0">
                          <a:latin typeface="Cambria Math"/>
                        </a:rPr>
                        <m:t>𝑅𝑂𝐸</m:t>
                      </m:r>
                      <m:r>
                        <a:rPr lang="it-IT" sz="2800" b="0" i="1" smtClean="0">
                          <a:latin typeface="Cambria Math"/>
                        </a:rPr>
                        <m:t>∗</m:t>
                      </m:r>
                      <m:f>
                        <m:fPr>
                          <m:ctrlPr>
                            <a:rPr lang="it-IT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800" b="0" i="1" smtClean="0">
                              <a:latin typeface="Cambria Math"/>
                            </a:rPr>
                            <m:t>𝐸</m:t>
                          </m:r>
                        </m:num>
                        <m:den>
                          <m:r>
                            <a:rPr lang="it-IT" sz="2800" b="0" i="1" smtClean="0">
                              <a:latin typeface="Cambria Math"/>
                            </a:rPr>
                            <m:t>𝐷</m:t>
                          </m:r>
                          <m:r>
                            <a:rPr lang="it-IT" sz="2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it-IT" sz="2800" b="0" i="1" smtClean="0">
                              <a:latin typeface="Cambria Math"/>
                            </a:rPr>
                            <m:t>𝐸</m:t>
                          </m:r>
                        </m:den>
                      </m:f>
                      <m:r>
                        <a:rPr lang="it-IT" sz="2800" b="0" i="1" smtClean="0">
                          <a:latin typeface="Cambria Math"/>
                        </a:rPr>
                        <m:t>+</m:t>
                      </m:r>
                      <m:r>
                        <a:rPr lang="it-IT" sz="2800" b="0" i="1" smtClean="0">
                          <a:latin typeface="Cambria Math"/>
                        </a:rPr>
                        <m:t>𝑅𝑂𝐷</m:t>
                      </m:r>
                      <m:r>
                        <a:rPr lang="it-IT" sz="2800" b="0" i="1" smtClean="0">
                          <a:latin typeface="Cambria Math"/>
                        </a:rPr>
                        <m:t>′∗</m:t>
                      </m:r>
                      <m:f>
                        <m:fPr>
                          <m:ctrlPr>
                            <a:rPr lang="it-IT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800" b="0" i="1" smtClean="0">
                              <a:latin typeface="Cambria Math"/>
                            </a:rPr>
                            <m:t>𝐷</m:t>
                          </m:r>
                        </m:num>
                        <m:den>
                          <m:r>
                            <a:rPr lang="it-IT" sz="2800" b="0" i="1" smtClean="0">
                              <a:latin typeface="Cambria Math"/>
                            </a:rPr>
                            <m:t>𝐷</m:t>
                          </m:r>
                          <m:r>
                            <a:rPr lang="it-IT" sz="2800" b="0" i="1" smtClean="0">
                              <a:latin typeface="Cambria Math"/>
                            </a:rPr>
                            <m:t>+</m:t>
                          </m:r>
                          <m:r>
                            <a:rPr lang="it-IT" sz="2800" b="0" i="1" smtClean="0">
                              <a:latin typeface="Cambria Math"/>
                            </a:rPr>
                            <m:t>𝐸</m:t>
                          </m:r>
                        </m:den>
                      </m:f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963" t="-107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879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Procedura di analisi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it-IT" dirty="0" smtClean="0"/>
              <a:t>Fasi della procedura d’analisi:</a:t>
            </a:r>
          </a:p>
          <a:p>
            <a:pPr lvl="1">
              <a:lnSpc>
                <a:spcPct val="120000"/>
              </a:lnSpc>
              <a:buFont typeface="Arial" pitchFamily="34" charset="0"/>
              <a:buChar char="•"/>
            </a:pPr>
            <a:r>
              <a:rPr lang="it-IT" dirty="0" smtClean="0"/>
              <a:t>espressione di un giudizio sull’attendibilità dei dati di bilancio</a:t>
            </a:r>
          </a:p>
          <a:p>
            <a:pPr lvl="1">
              <a:lnSpc>
                <a:spcPct val="120000"/>
              </a:lnSpc>
              <a:buFont typeface="Arial" pitchFamily="34" charset="0"/>
              <a:buChar char="•"/>
            </a:pPr>
            <a:r>
              <a:rPr lang="it-IT" dirty="0" smtClean="0"/>
              <a:t>riclassificazione dei valori di bilancio</a:t>
            </a:r>
          </a:p>
          <a:p>
            <a:pPr lvl="1">
              <a:lnSpc>
                <a:spcPct val="120000"/>
              </a:lnSpc>
              <a:buFont typeface="Arial" pitchFamily="34" charset="0"/>
              <a:buChar char="•"/>
            </a:pPr>
            <a:r>
              <a:rPr lang="it-IT" dirty="0" smtClean="0"/>
              <a:t>scelta delle tecniche di analisi</a:t>
            </a:r>
          </a:p>
          <a:p>
            <a:pPr lvl="1">
              <a:lnSpc>
                <a:spcPct val="120000"/>
              </a:lnSpc>
              <a:buFont typeface="Arial" pitchFamily="34" charset="0"/>
              <a:buChar char="•"/>
            </a:pPr>
            <a:r>
              <a:rPr lang="it-IT" dirty="0" smtClean="0"/>
              <a:t>espressione di un giudizio sui risultati raggiunti</a:t>
            </a:r>
            <a:endParaRPr lang="it-IT" dirty="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Punto di pareggio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9847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Punto di pareggio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it-IT" sz="2800" dirty="0" smtClean="0"/>
                  <a:t>Punto di pareggio (</a:t>
                </a:r>
                <a:r>
                  <a:rPr lang="it-IT" sz="2800" i="1" dirty="0" smtClean="0"/>
                  <a:t>break </a:t>
                </a:r>
                <a:r>
                  <a:rPr lang="it-IT" sz="2800" i="1" dirty="0" err="1" smtClean="0"/>
                  <a:t>even</a:t>
                </a:r>
                <a:r>
                  <a:rPr lang="it-IT" sz="2800" i="1" dirty="0" smtClean="0"/>
                  <a:t> </a:t>
                </a:r>
                <a:r>
                  <a:rPr lang="it-IT" sz="2800" i="1" dirty="0" err="1" smtClean="0"/>
                  <a:t>point</a:t>
                </a:r>
                <a:r>
                  <a:rPr lang="it-IT" sz="2800" dirty="0" smtClean="0"/>
                  <a:t>): volume di vendita per cui i costi di produzione eguagliano i ricavi di vendita</a:t>
                </a:r>
              </a:p>
              <a:p>
                <a:endParaRPr lang="it-IT" sz="2800" dirty="0" smtClean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b="0" i="1" smtClean="0">
                          <a:latin typeface="Cambria Math"/>
                        </a:rPr>
                        <m:t>𝐵𝐸𝑃</m:t>
                      </m:r>
                      <m:r>
                        <a:rPr lang="it-IT" sz="28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it-IT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it-IT" sz="2800" b="0" i="1" smtClean="0">
                              <a:latin typeface="Cambria Math"/>
                            </a:rPr>
                            <m:t>𝑞</m:t>
                          </m:r>
                        </m:e>
                        <m:sup>
                          <m:r>
                            <a:rPr lang="it-IT" sz="2800" b="0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r>
                        <a:rPr lang="it-IT" sz="2800" b="0" i="1" smtClean="0">
                          <a:latin typeface="Cambria Math"/>
                        </a:rPr>
                        <m:t>:</m:t>
                      </m:r>
                      <m:r>
                        <a:rPr lang="it-IT" sz="2800" b="0" i="1" smtClean="0">
                          <a:latin typeface="Cambria Math"/>
                        </a:rPr>
                        <m:t>𝑅</m:t>
                      </m:r>
                      <m:r>
                        <a:rPr lang="it-IT" sz="2800" b="0" i="1" smtClean="0">
                          <a:latin typeface="Cambria Math"/>
                        </a:rPr>
                        <m:t>=</m:t>
                      </m:r>
                      <m:r>
                        <a:rPr lang="it-IT" sz="2800" b="0" i="1" smtClean="0">
                          <a:latin typeface="Cambria Math"/>
                        </a:rPr>
                        <m:t>𝐶</m:t>
                      </m:r>
                    </m:oMath>
                  </m:oMathPara>
                </a14:m>
                <a:endParaRPr lang="it-IT" sz="2800" dirty="0" smtClean="0"/>
              </a:p>
              <a:p>
                <a:pPr marL="0" indent="0" algn="ctr">
                  <a:buNone/>
                </a:pPr>
                <a:endParaRPr lang="it-IT" sz="2800" dirty="0" smtClean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b="0" i="1" smtClean="0">
                          <a:latin typeface="Cambria Math"/>
                        </a:rPr>
                        <m:t>𝑞</m:t>
                      </m:r>
                      <m:r>
                        <a:rPr lang="it-IT" sz="2800" b="0" i="1" smtClean="0">
                          <a:latin typeface="Cambria Math"/>
                        </a:rPr>
                        <m:t>&lt;</m:t>
                      </m:r>
                      <m:sSup>
                        <m:sSupPr>
                          <m:ctrlPr>
                            <a:rPr lang="it-IT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it-IT" sz="2800" b="0" i="1" smtClean="0">
                              <a:latin typeface="Cambria Math"/>
                            </a:rPr>
                            <m:t>𝑞</m:t>
                          </m:r>
                        </m:e>
                        <m:sup>
                          <m:r>
                            <a:rPr lang="it-IT" sz="2800" b="0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r>
                        <a:rPr lang="it-IT" sz="2800" b="0" i="1" smtClean="0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it-IT" sz="2800" i="1">
                          <a:latin typeface="Cambria Math"/>
                        </a:rPr>
                        <m:t>𝑅</m:t>
                      </m:r>
                      <m:r>
                        <a:rPr lang="it-IT" sz="2800" b="0" i="1" smtClean="0">
                          <a:latin typeface="Cambria Math"/>
                        </a:rPr>
                        <m:t>&lt;</m:t>
                      </m:r>
                      <m:r>
                        <a:rPr lang="it-IT" sz="2800" i="1">
                          <a:latin typeface="Cambria Math"/>
                        </a:rPr>
                        <m:t>𝐶</m:t>
                      </m:r>
                      <m:r>
                        <a:rPr lang="it-IT" sz="2800" i="1" smtClean="0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it-IT" sz="2800" b="0" i="1" smtClean="0">
                          <a:latin typeface="Cambria Math"/>
                          <a:ea typeface="Cambria Math"/>
                        </a:rPr>
                        <m:t>𝑝𝑒𝑟𝑑𝑖𝑡𝑎</m:t>
                      </m:r>
                    </m:oMath>
                  </m:oMathPara>
                </a14:m>
                <a:endParaRPr lang="it-IT" sz="2800" b="0" dirty="0" smtClean="0">
                  <a:ea typeface="Cambria Math"/>
                </a:endParaRPr>
              </a:p>
              <a:p>
                <a:pPr marL="0" indent="0" algn="ctr">
                  <a:buNone/>
                </a:pPr>
                <a:endParaRPr lang="it-IT" sz="2800" dirty="0" smtClean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i="1">
                          <a:latin typeface="Cambria Math"/>
                        </a:rPr>
                        <m:t>𝑞</m:t>
                      </m:r>
                      <m:r>
                        <a:rPr lang="it-IT" sz="2800" b="0" i="1" smtClean="0">
                          <a:latin typeface="Cambria Math"/>
                        </a:rPr>
                        <m:t>&gt;</m:t>
                      </m:r>
                      <m:sSup>
                        <m:sSupPr>
                          <m:ctrlPr>
                            <a:rPr lang="it-IT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it-IT" sz="2800" i="1">
                              <a:latin typeface="Cambria Math"/>
                            </a:rPr>
                            <m:t>𝑞</m:t>
                          </m:r>
                        </m:e>
                        <m:sup>
                          <m:r>
                            <a:rPr lang="it-IT" sz="2800" i="1">
                              <a:latin typeface="Cambria Math"/>
                            </a:rPr>
                            <m:t>∗</m:t>
                          </m:r>
                        </m:sup>
                      </m:sSup>
                      <m:r>
                        <a:rPr lang="it-IT" sz="2800" i="1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it-IT" sz="2800" i="1">
                          <a:latin typeface="Cambria Math"/>
                        </a:rPr>
                        <m:t>𝑅</m:t>
                      </m:r>
                      <m:r>
                        <a:rPr lang="it-IT" sz="2800" b="0" i="1" smtClean="0">
                          <a:latin typeface="Cambria Math"/>
                        </a:rPr>
                        <m:t>&gt;</m:t>
                      </m:r>
                      <m:r>
                        <a:rPr lang="it-IT" sz="2800" i="1">
                          <a:latin typeface="Cambria Math"/>
                        </a:rPr>
                        <m:t>𝐶</m:t>
                      </m:r>
                      <m:r>
                        <a:rPr lang="it-IT" sz="2800" i="1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it-IT" sz="2800" b="0" i="1" smtClean="0">
                          <a:latin typeface="Cambria Math"/>
                          <a:ea typeface="Cambria Math"/>
                        </a:rPr>
                        <m:t>𝑢𝑡𝑖𝑙𝑒</m:t>
                      </m:r>
                    </m:oMath>
                  </m:oMathPara>
                </a14:m>
                <a:endParaRPr lang="it-IT" sz="2800" dirty="0"/>
              </a:p>
              <a:p>
                <a:pPr marL="0" indent="0" algn="ctr">
                  <a:buNone/>
                </a:pPr>
                <a:endParaRPr lang="it-IT" sz="28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259" t="-121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622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Costi fissi e costi variabili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Costi </a:t>
            </a:r>
            <a:r>
              <a:rPr lang="it-IT" b="1" i="1" dirty="0" smtClean="0">
                <a:solidFill>
                  <a:srgbClr val="008000"/>
                </a:solidFill>
              </a:rPr>
              <a:t>fissi</a:t>
            </a:r>
            <a:r>
              <a:rPr lang="it-IT" dirty="0" smtClean="0"/>
              <a:t>: non variano al variare della quantità prodotta</a:t>
            </a:r>
          </a:p>
          <a:p>
            <a:pPr lvl="1">
              <a:buFont typeface="Arial" pitchFamily="34" charset="0"/>
              <a:buChar char="•"/>
            </a:pPr>
            <a:r>
              <a:rPr lang="it-IT" dirty="0"/>
              <a:t>e</a:t>
            </a:r>
            <a:r>
              <a:rPr lang="it-IT" dirty="0" smtClean="0"/>
              <a:t>s., ammortamento, canoni di fitto</a:t>
            </a:r>
          </a:p>
          <a:p>
            <a:endParaRPr lang="it-IT" dirty="0" smtClean="0"/>
          </a:p>
          <a:p>
            <a:r>
              <a:rPr lang="it-IT" dirty="0" smtClean="0"/>
              <a:t>Costi </a:t>
            </a:r>
            <a:r>
              <a:rPr lang="it-IT" b="1" i="1" dirty="0" smtClean="0">
                <a:solidFill>
                  <a:srgbClr val="008000"/>
                </a:solidFill>
              </a:rPr>
              <a:t>variabili</a:t>
            </a:r>
            <a:r>
              <a:rPr lang="it-IT" dirty="0" smtClean="0"/>
              <a:t>: variano al variare della quantità prodotta</a:t>
            </a:r>
          </a:p>
          <a:p>
            <a:pPr lvl="1">
              <a:buFont typeface="Arial" pitchFamily="34" charset="0"/>
              <a:buChar char="•"/>
            </a:pPr>
            <a:r>
              <a:rPr lang="it-IT" dirty="0"/>
              <a:t>e</a:t>
            </a:r>
            <a:r>
              <a:rPr lang="it-IT" dirty="0" smtClean="0"/>
              <a:t>s., materie prime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3091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Formulazione analitica del BEP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/>
                        </a:rPr>
                        <m:t>𝑝</m:t>
                      </m:r>
                      <m:r>
                        <a:rPr lang="it-IT" sz="2400" b="0" i="1" smtClean="0">
                          <a:latin typeface="Cambria Math"/>
                        </a:rPr>
                        <m:t>=</m:t>
                      </m:r>
                      <m:r>
                        <a:rPr lang="it-IT" sz="2400" b="0" i="1" smtClean="0">
                          <a:latin typeface="Cambria Math"/>
                        </a:rPr>
                        <m:t>𝑝𝑟𝑒𝑧𝑧𝑜</m:t>
                      </m:r>
                      <m:r>
                        <a:rPr lang="it-IT" sz="2400" b="0" i="1" smtClean="0">
                          <a:latin typeface="Cambria Math"/>
                        </a:rPr>
                        <m:t> </m:t>
                      </m:r>
                      <m:r>
                        <a:rPr lang="it-IT" sz="2400" b="0" i="1" smtClean="0">
                          <a:latin typeface="Cambria Math"/>
                        </a:rPr>
                        <m:t>𝑑𝑖</m:t>
                      </m:r>
                      <m:r>
                        <a:rPr lang="it-IT" sz="2400" b="0" i="1" smtClean="0">
                          <a:latin typeface="Cambria Math"/>
                        </a:rPr>
                        <m:t> </m:t>
                      </m:r>
                      <m:r>
                        <a:rPr lang="it-IT" sz="2400" b="0" i="1" smtClean="0">
                          <a:latin typeface="Cambria Math"/>
                        </a:rPr>
                        <m:t>𝑣𝑒𝑛𝑑𝑖𝑡𝑎</m:t>
                      </m:r>
                    </m:oMath>
                  </m:oMathPara>
                </a14:m>
                <a:endParaRPr lang="it-IT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/>
                        </a:rPr>
                        <m:t>𝑐𝑣</m:t>
                      </m:r>
                      <m:r>
                        <a:rPr lang="it-IT" sz="2400" b="0" i="1" smtClean="0">
                          <a:latin typeface="Cambria Math"/>
                        </a:rPr>
                        <m:t>=</m:t>
                      </m:r>
                      <m:r>
                        <a:rPr lang="it-IT" sz="2400" b="0" i="1" smtClean="0">
                          <a:latin typeface="Cambria Math"/>
                        </a:rPr>
                        <m:t>𝑐𝑜𝑠𝑡𝑖</m:t>
                      </m:r>
                      <m:r>
                        <a:rPr lang="it-IT" sz="2400" b="0" i="1" smtClean="0">
                          <a:latin typeface="Cambria Math"/>
                        </a:rPr>
                        <m:t> </m:t>
                      </m:r>
                      <m:r>
                        <a:rPr lang="it-IT" sz="2400" b="0" i="1" smtClean="0">
                          <a:latin typeface="Cambria Math"/>
                        </a:rPr>
                        <m:t>𝑣𝑎𝑟𝑖𝑎𝑏𝑖𝑙𝑖</m:t>
                      </m:r>
                      <m:r>
                        <a:rPr lang="it-IT" sz="2400" b="0" i="1" smtClean="0">
                          <a:latin typeface="Cambria Math"/>
                        </a:rPr>
                        <m:t> </m:t>
                      </m:r>
                      <m:r>
                        <a:rPr lang="it-IT" sz="2400" b="0" i="1" smtClean="0">
                          <a:latin typeface="Cambria Math"/>
                        </a:rPr>
                        <m:t>𝑢𝑛𝑖𝑡𝑎𝑟𝑖</m:t>
                      </m:r>
                    </m:oMath>
                  </m:oMathPara>
                </a14:m>
                <a:endParaRPr lang="it-IT" sz="2400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/>
                        </a:rPr>
                        <m:t>𝐶𝐹</m:t>
                      </m:r>
                      <m:r>
                        <a:rPr lang="it-IT" sz="2400" b="0" i="1" smtClean="0">
                          <a:latin typeface="Cambria Math"/>
                        </a:rPr>
                        <m:t>=</m:t>
                      </m:r>
                      <m:r>
                        <a:rPr lang="it-IT" sz="2400" b="0" i="1" smtClean="0">
                          <a:latin typeface="Cambria Math"/>
                        </a:rPr>
                        <m:t>𝑐𝑜𝑠𝑡𝑖</m:t>
                      </m:r>
                      <m:r>
                        <a:rPr lang="it-IT" sz="2400" b="0" i="1" smtClean="0">
                          <a:latin typeface="Cambria Math"/>
                        </a:rPr>
                        <m:t> </m:t>
                      </m:r>
                      <m:r>
                        <a:rPr lang="it-IT" sz="2400" b="0" i="1" smtClean="0">
                          <a:latin typeface="Cambria Math"/>
                        </a:rPr>
                        <m:t>𝑓𝑖𝑠𝑠𝑖</m:t>
                      </m:r>
                      <m:r>
                        <a:rPr lang="it-IT" sz="2400" b="0" i="1" smtClean="0">
                          <a:latin typeface="Cambria Math"/>
                        </a:rPr>
                        <m:t> </m:t>
                      </m:r>
                      <m:r>
                        <a:rPr lang="it-IT" sz="2400" b="0" i="1" smtClean="0">
                          <a:latin typeface="Cambria Math"/>
                        </a:rPr>
                        <m:t>𝑡𝑜𝑡𝑎𝑙𝑖</m:t>
                      </m:r>
                    </m:oMath>
                  </m:oMathPara>
                </a14:m>
                <a:endParaRPr lang="it-IT" sz="2400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/>
                        </a:rPr>
                        <m:t>𝑟𝑖𝑐𝑎𝑣𝑖</m:t>
                      </m:r>
                      <m:r>
                        <a:rPr lang="it-IT" sz="2400" b="0" i="1" smtClean="0">
                          <a:latin typeface="Cambria Math"/>
                        </a:rPr>
                        <m:t>=</m:t>
                      </m:r>
                      <m:r>
                        <a:rPr lang="it-IT" sz="2400" b="0" i="1" smtClean="0">
                          <a:latin typeface="Cambria Math"/>
                        </a:rPr>
                        <m:t>𝑝</m:t>
                      </m:r>
                      <m:r>
                        <a:rPr lang="it-IT" sz="2400" b="0" i="1" smtClean="0">
                          <a:latin typeface="Cambria Math"/>
                        </a:rPr>
                        <m:t> ∗</m:t>
                      </m:r>
                      <m:sSub>
                        <m:sSubPr>
                          <m:ctrlPr>
                            <a:rPr lang="it-IT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/>
                            </a:rPr>
                            <m:t>𝑣</m:t>
                          </m:r>
                        </m:sub>
                      </m:sSub>
                    </m:oMath>
                  </m:oMathPara>
                </a14:m>
                <a:endParaRPr lang="it-IT" sz="24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/>
                        </a:rPr>
                        <m:t>𝑐𝑜𝑠𝑡𝑖</m:t>
                      </m:r>
                      <m:r>
                        <a:rPr lang="it-IT" sz="2400" b="0" i="1" smtClean="0">
                          <a:latin typeface="Cambria Math"/>
                        </a:rPr>
                        <m:t>=</m:t>
                      </m:r>
                      <m:r>
                        <a:rPr lang="it-IT" sz="2400" b="0" i="1" smtClean="0">
                          <a:latin typeface="Cambria Math"/>
                        </a:rPr>
                        <m:t>𝑐𝑣</m:t>
                      </m:r>
                      <m:r>
                        <a:rPr lang="it-IT" sz="2400" b="0" i="1" smtClean="0"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it-IT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it-IT" sz="2400" b="0" i="1" smtClean="0">
                          <a:latin typeface="Cambria Math"/>
                        </a:rPr>
                        <m:t>+</m:t>
                      </m:r>
                      <m:r>
                        <a:rPr lang="it-IT" sz="2400" b="0" i="1" smtClean="0">
                          <a:latin typeface="Cambria Math"/>
                        </a:rPr>
                        <m:t>𝐶𝐹</m:t>
                      </m:r>
                    </m:oMath>
                  </m:oMathPara>
                </a14:m>
                <a:endParaRPr lang="it-IT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2400" i="1">
                          <a:latin typeface="Cambria Math"/>
                        </a:rPr>
                        <m:t>𝑞</m:t>
                      </m:r>
                      <m:r>
                        <a:rPr lang="it-IT" sz="2400" i="1">
                          <a:latin typeface="Cambria Math"/>
                        </a:rPr>
                        <m:t>=</m:t>
                      </m:r>
                      <m:r>
                        <a:rPr lang="it-IT" sz="2400" i="1">
                          <a:latin typeface="Cambria Math"/>
                        </a:rPr>
                        <m:t>𝑞𝑢𝑎𝑛𝑡𝑖𝑡</m:t>
                      </m:r>
                      <m:r>
                        <a:rPr lang="it-IT" sz="2400" i="1">
                          <a:latin typeface="Cambria Math"/>
                        </a:rPr>
                        <m:t>à </m:t>
                      </m:r>
                      <m:r>
                        <a:rPr lang="it-IT" sz="2400" i="1">
                          <a:latin typeface="Cambria Math"/>
                        </a:rPr>
                        <m:t>𝑝𝑟𝑜𝑑𝑜𝑡𝑡𝑒</m:t>
                      </m:r>
                      <m:r>
                        <a:rPr lang="it-IT" sz="2400" i="1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it-IT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it-IT" sz="2400" i="1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it-IT" sz="2400" i="1">
                          <a:latin typeface="Cambria Math"/>
                        </a:rPr>
                        <m:t>=</m:t>
                      </m:r>
                      <m:r>
                        <a:rPr lang="it-IT" sz="2400" i="1">
                          <a:latin typeface="Cambria Math"/>
                        </a:rPr>
                        <m:t>𝑞𝑢𝑎𝑛𝑡𝑖𝑡</m:t>
                      </m:r>
                      <m:r>
                        <a:rPr lang="it-IT" sz="2400" i="1">
                          <a:latin typeface="Cambria Math"/>
                        </a:rPr>
                        <m:t>à </m:t>
                      </m:r>
                      <m:r>
                        <a:rPr lang="it-IT" sz="2400" i="1">
                          <a:latin typeface="Cambria Math"/>
                        </a:rPr>
                        <m:t>𝑣𝑒𝑛𝑑𝑢𝑡𝑒</m:t>
                      </m:r>
                      <m:r>
                        <a:rPr lang="it-IT" sz="2400" i="1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it-IT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it-IT" sz="2400" i="1">
                              <a:latin typeface="Cambria Math"/>
                            </a:rPr>
                            <m:t>𝑣</m:t>
                          </m:r>
                        </m:sub>
                      </m:sSub>
                    </m:oMath>
                  </m:oMathPara>
                </a14:m>
                <a:endParaRPr lang="it-IT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/>
                        </a:rPr>
                        <m:t>𝑝𝑟𝑜𝑓𝑖𝑡𝑡𝑜</m:t>
                      </m:r>
                      <m:r>
                        <a:rPr lang="it-IT" sz="2400" b="0" i="1" smtClean="0">
                          <a:latin typeface="Cambria Math"/>
                        </a:rPr>
                        <m:t>=0   →   </m:t>
                      </m:r>
                      <m:r>
                        <a:rPr lang="it-IT" sz="2400" b="0" i="1" smtClean="0">
                          <a:latin typeface="Cambria Math"/>
                        </a:rPr>
                        <m:t>𝑟𝑖𝑐𝑎𝑣𝑖</m:t>
                      </m:r>
                      <m:r>
                        <a:rPr lang="it-IT" sz="2400" b="0" i="1" smtClean="0">
                          <a:latin typeface="Cambria Math"/>
                        </a:rPr>
                        <m:t>=</m:t>
                      </m:r>
                      <m:r>
                        <a:rPr lang="it-IT" sz="2400" b="0" i="1" smtClean="0">
                          <a:latin typeface="Cambria Math"/>
                        </a:rPr>
                        <m:t>𝑐𝑜𝑠𝑡𝑖</m:t>
                      </m:r>
                      <m:r>
                        <a:rPr lang="it-IT" sz="2400" b="0" i="1" smtClean="0">
                          <a:latin typeface="Cambria Math"/>
                        </a:rPr>
                        <m:t>   →   </m:t>
                      </m:r>
                      <m:r>
                        <a:rPr lang="it-IT" sz="2400" b="0" i="1" smtClean="0">
                          <a:latin typeface="Cambria Math"/>
                          <a:ea typeface="Cambria Math"/>
                        </a:rPr>
                        <m:t>𝑝</m:t>
                      </m:r>
                      <m:r>
                        <a:rPr lang="it-IT" sz="2400" b="0" i="1" smtClean="0">
                          <a:latin typeface="Cambria Math"/>
                          <a:ea typeface="Cambria Math"/>
                        </a:rPr>
                        <m:t>∗</m:t>
                      </m:r>
                      <m:r>
                        <a:rPr lang="it-IT" sz="2400" b="0" i="1" smtClean="0">
                          <a:latin typeface="Cambria Math"/>
                          <a:ea typeface="Cambria Math"/>
                        </a:rPr>
                        <m:t>𝑞</m:t>
                      </m:r>
                      <m:r>
                        <a:rPr lang="it-IT" sz="24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it-IT" sz="2400" b="0" i="1" smtClean="0">
                          <a:latin typeface="Cambria Math"/>
                          <a:ea typeface="Cambria Math"/>
                        </a:rPr>
                        <m:t>𝑐𝑣</m:t>
                      </m:r>
                      <m:r>
                        <a:rPr lang="it-IT" sz="2400" b="0" i="1" smtClean="0">
                          <a:latin typeface="Cambria Math"/>
                          <a:ea typeface="Cambria Math"/>
                        </a:rPr>
                        <m:t>∗</m:t>
                      </m:r>
                      <m:r>
                        <a:rPr lang="it-IT" sz="2400" b="0" i="1" smtClean="0">
                          <a:latin typeface="Cambria Math"/>
                          <a:ea typeface="Cambria Math"/>
                        </a:rPr>
                        <m:t>𝑞</m:t>
                      </m:r>
                      <m:r>
                        <a:rPr lang="it-IT" sz="24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it-IT" sz="2400" b="0" i="1" smtClean="0">
                          <a:latin typeface="Cambria Math"/>
                          <a:ea typeface="Cambria Math"/>
                        </a:rPr>
                        <m:t>𝐶𝐹</m:t>
                      </m:r>
                    </m:oMath>
                  </m:oMathPara>
                </a14:m>
                <a:endParaRPr lang="it-IT" sz="2400" b="0" dirty="0" smtClean="0"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/>
                        </a:rPr>
                        <m:t>𝑚𝑐</m:t>
                      </m:r>
                      <m:r>
                        <a:rPr lang="it-IT" sz="2400" b="0" i="1" smtClean="0">
                          <a:latin typeface="Cambria Math"/>
                        </a:rPr>
                        <m:t>=</m:t>
                      </m:r>
                      <m:r>
                        <a:rPr lang="it-IT" sz="2400" b="0" i="1" smtClean="0">
                          <a:latin typeface="Cambria Math"/>
                        </a:rPr>
                        <m:t>𝑝</m:t>
                      </m:r>
                      <m:r>
                        <a:rPr lang="it-IT" sz="2400" b="0" i="1" smtClean="0">
                          <a:latin typeface="Cambria Math"/>
                        </a:rPr>
                        <m:t>−</m:t>
                      </m:r>
                      <m:r>
                        <a:rPr lang="it-IT" sz="2400" b="0" i="1" smtClean="0">
                          <a:latin typeface="Cambria Math"/>
                        </a:rPr>
                        <m:t>𝑐𝑣</m:t>
                      </m:r>
                      <m:r>
                        <a:rPr lang="it-IT" sz="2400" b="0" i="1" smtClean="0">
                          <a:latin typeface="Cambria Math"/>
                        </a:rPr>
                        <m:t>=</m:t>
                      </m:r>
                      <m:r>
                        <a:rPr lang="it-IT" sz="2400" b="0" i="1" smtClean="0">
                          <a:latin typeface="Cambria Math"/>
                        </a:rPr>
                        <m:t>𝑚𝑎𝑟𝑔𝑖𝑛𝑒</m:t>
                      </m:r>
                      <m:r>
                        <a:rPr lang="it-IT" sz="2400" b="0" i="1" smtClean="0">
                          <a:latin typeface="Cambria Math"/>
                        </a:rPr>
                        <m:t> </m:t>
                      </m:r>
                      <m:r>
                        <a:rPr lang="it-IT" sz="2400" b="0" i="1" smtClean="0">
                          <a:latin typeface="Cambria Math"/>
                        </a:rPr>
                        <m:t>𝑑𝑖</m:t>
                      </m:r>
                      <m:r>
                        <a:rPr lang="it-IT" sz="2400" b="0" i="1" smtClean="0">
                          <a:latin typeface="Cambria Math"/>
                        </a:rPr>
                        <m:t> </m:t>
                      </m:r>
                      <m:r>
                        <a:rPr lang="it-IT" sz="2400" b="0" i="1" smtClean="0">
                          <a:latin typeface="Cambria Math"/>
                        </a:rPr>
                        <m:t>𝑐𝑜𝑛𝑡𝑟𝑖𝑏𝑢𝑧𝑖𝑜𝑛𝑒</m:t>
                      </m:r>
                      <m:r>
                        <a:rPr lang="it-IT" sz="2400" b="0" i="1" smtClean="0">
                          <a:latin typeface="Cambria Math"/>
                        </a:rPr>
                        <m:t> </m:t>
                      </m:r>
                      <m:r>
                        <a:rPr lang="it-IT" sz="2400" b="0" i="1" smtClean="0">
                          <a:latin typeface="Cambria Math"/>
                        </a:rPr>
                        <m:t>𝑢𝑛𝑖𝑡𝑎𝑟𝑖𝑜</m:t>
                      </m:r>
                    </m:oMath>
                  </m:oMathPara>
                </a14:m>
                <a:endParaRPr lang="it-IT" sz="2400" b="0" dirty="0" smtClean="0"/>
              </a:p>
              <a:p>
                <a:pPr marL="0" indent="0">
                  <a:buNone/>
                </a:pPr>
                <a:endParaRPr lang="it-IT" sz="2400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800" b="0" i="1" smtClean="0">
                          <a:latin typeface="Cambria Math"/>
                        </a:rPr>
                        <m:t>𝐵𝐸𝑃</m:t>
                      </m:r>
                      <m:r>
                        <a:rPr lang="it-IT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800" b="0" i="1" smtClean="0">
                              <a:latin typeface="Cambria Math"/>
                            </a:rPr>
                            <m:t>𝐶𝐹</m:t>
                          </m:r>
                        </m:num>
                        <m:den>
                          <m:r>
                            <a:rPr lang="it-IT" sz="2800" b="0" i="1" smtClean="0">
                              <a:latin typeface="Cambria Math"/>
                            </a:rPr>
                            <m:t>𝑝</m:t>
                          </m:r>
                          <m:r>
                            <a:rPr lang="it-IT" sz="2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it-IT" sz="2800" b="0" i="1" smtClean="0">
                              <a:latin typeface="Cambria Math"/>
                            </a:rPr>
                            <m:t>𝑐𝑣</m:t>
                          </m:r>
                        </m:den>
                      </m:f>
                      <m:r>
                        <a:rPr lang="it-IT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800" b="0" i="1" smtClean="0">
                              <a:latin typeface="Cambria Math"/>
                            </a:rPr>
                            <m:t>𝐶𝐹</m:t>
                          </m:r>
                        </m:num>
                        <m:den>
                          <m:r>
                            <a:rPr lang="it-IT" sz="2800" b="0" i="1" smtClean="0">
                              <a:latin typeface="Cambria Math"/>
                            </a:rPr>
                            <m:t>𝑚𝑐</m:t>
                          </m:r>
                        </m:den>
                      </m:f>
                    </m:oMath>
                  </m:oMathPara>
                </a14:m>
                <a:endParaRPr lang="it-IT" sz="28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113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41"/>
          <p:cNvGrpSpPr/>
          <p:nvPr/>
        </p:nvGrpSpPr>
        <p:grpSpPr>
          <a:xfrm>
            <a:off x="3401226" y="2123564"/>
            <a:ext cx="4127619" cy="2385557"/>
            <a:chOff x="3401226" y="2123564"/>
            <a:chExt cx="4127619" cy="2380071"/>
          </a:xfrm>
        </p:grpSpPr>
        <p:sp>
          <p:nvSpPr>
            <p:cNvPr id="40" name="Figura a mano libera 39"/>
            <p:cNvSpPr/>
            <p:nvPr/>
          </p:nvSpPr>
          <p:spPr>
            <a:xfrm>
              <a:off x="3401226" y="2264636"/>
              <a:ext cx="4127619" cy="2238999"/>
            </a:xfrm>
            <a:custGeom>
              <a:avLst/>
              <a:gdLst>
                <a:gd name="connsiteX0" fmla="*/ 0 w 4127619"/>
                <a:gd name="connsiteY0" fmla="*/ 2238998 h 2238998"/>
                <a:gd name="connsiteX1" fmla="*/ 4119073 w 4127619"/>
                <a:gd name="connsiteY1" fmla="*/ 1179319 h 2238998"/>
                <a:gd name="connsiteX2" fmla="*/ 4127619 w 4127619"/>
                <a:gd name="connsiteY2" fmla="*/ 0 h 2238998"/>
                <a:gd name="connsiteX3" fmla="*/ 0 w 4127619"/>
                <a:gd name="connsiteY3" fmla="*/ 2238998 h 2238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27619" h="2238998">
                  <a:moveTo>
                    <a:pt x="0" y="2238998"/>
                  </a:moveTo>
                  <a:lnTo>
                    <a:pt x="4119073" y="1179319"/>
                  </a:lnTo>
                  <a:cubicBezTo>
                    <a:pt x="4121922" y="786213"/>
                    <a:pt x="4124770" y="393106"/>
                    <a:pt x="4127619" y="0"/>
                  </a:cubicBezTo>
                  <a:lnTo>
                    <a:pt x="0" y="2238998"/>
                  </a:lnTo>
                  <a:close/>
                </a:path>
              </a:pathLst>
            </a:custGeom>
            <a:solidFill>
              <a:srgbClr val="008000">
                <a:alpha val="30196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4786804" y="2123564"/>
              <a:ext cx="16414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>
                  <a:latin typeface="+mj-lt"/>
                </a:rPr>
                <a:t>a</a:t>
              </a:r>
              <a:r>
                <a:rPr lang="it-IT" dirty="0" smtClean="0">
                  <a:latin typeface="+mj-lt"/>
                </a:rPr>
                <a:t>rea dei profitti</a:t>
              </a:r>
              <a:endParaRPr lang="it-IT" dirty="0">
                <a:latin typeface="+mj-lt"/>
              </a:endParaRPr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Determinazione grafica del BEP</a:t>
            </a:r>
            <a:endParaRPr lang="it-IT" dirty="0"/>
          </a:p>
        </p:txBody>
      </p:sp>
      <p:grpSp>
        <p:nvGrpSpPr>
          <p:cNvPr id="4" name="Gruppo 9"/>
          <p:cNvGrpSpPr/>
          <p:nvPr/>
        </p:nvGrpSpPr>
        <p:grpSpPr>
          <a:xfrm>
            <a:off x="251520" y="1846565"/>
            <a:ext cx="7585714" cy="4143365"/>
            <a:chOff x="251520" y="1846565"/>
            <a:chExt cx="7585714" cy="4143365"/>
          </a:xfrm>
        </p:grpSpPr>
        <p:cxnSp>
          <p:nvCxnSpPr>
            <p:cNvPr id="5" name="Connettore 2 4"/>
            <p:cNvCxnSpPr/>
            <p:nvPr/>
          </p:nvCxnSpPr>
          <p:spPr>
            <a:xfrm>
              <a:off x="971600" y="5805264"/>
              <a:ext cx="655272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ttore 2 6"/>
            <p:cNvCxnSpPr/>
            <p:nvPr/>
          </p:nvCxnSpPr>
          <p:spPr>
            <a:xfrm flipV="1">
              <a:off x="971600" y="1951966"/>
              <a:ext cx="2234" cy="38532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asellaDiTesto 7"/>
            <p:cNvSpPr txBox="1"/>
            <p:nvPr/>
          </p:nvSpPr>
          <p:spPr>
            <a:xfrm>
              <a:off x="7524328" y="562059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latin typeface="+mj-lt"/>
                </a:rPr>
                <a:t>q</a:t>
              </a:r>
              <a:endParaRPr lang="it-IT" dirty="0">
                <a:latin typeface="+mj-lt"/>
              </a:endParaRPr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251520" y="1846565"/>
              <a:ext cx="72231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dirty="0" smtClean="0">
                  <a:latin typeface="+mj-lt"/>
                </a:rPr>
                <a:t>Costi</a:t>
              </a:r>
            </a:p>
            <a:p>
              <a:pPr algn="ctr"/>
              <a:r>
                <a:rPr lang="it-IT" dirty="0" smtClean="0">
                  <a:latin typeface="+mj-lt"/>
                </a:rPr>
                <a:t>Ricavi</a:t>
              </a:r>
              <a:endParaRPr lang="it-IT" dirty="0">
                <a:latin typeface="+mj-lt"/>
              </a:endParaRPr>
            </a:p>
          </p:txBody>
        </p:sp>
      </p:grpSp>
      <p:grpSp>
        <p:nvGrpSpPr>
          <p:cNvPr id="6" name="Gruppo 13"/>
          <p:cNvGrpSpPr/>
          <p:nvPr/>
        </p:nvGrpSpPr>
        <p:grpSpPr>
          <a:xfrm>
            <a:off x="973834" y="4972526"/>
            <a:ext cx="6910534" cy="369332"/>
            <a:chOff x="973834" y="4972526"/>
            <a:chExt cx="6910534" cy="369332"/>
          </a:xfrm>
        </p:grpSpPr>
        <p:cxnSp>
          <p:nvCxnSpPr>
            <p:cNvPr id="12" name="Connettore 1 11"/>
            <p:cNvCxnSpPr/>
            <p:nvPr/>
          </p:nvCxnSpPr>
          <p:spPr>
            <a:xfrm>
              <a:off x="973834" y="5157192"/>
              <a:ext cx="655049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CasellaDiTesto 12"/>
            <p:cNvSpPr txBox="1"/>
            <p:nvPr/>
          </p:nvSpPr>
          <p:spPr>
            <a:xfrm>
              <a:off x="7470472" y="4972526"/>
              <a:ext cx="4138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latin typeface="+mj-lt"/>
                </a:rPr>
                <a:t>CF</a:t>
              </a:r>
              <a:endParaRPr lang="it-IT" dirty="0">
                <a:latin typeface="+mj-lt"/>
              </a:endParaRPr>
            </a:p>
          </p:txBody>
        </p:sp>
      </p:grpSp>
      <p:grpSp>
        <p:nvGrpSpPr>
          <p:cNvPr id="10" name="Gruppo 17"/>
          <p:cNvGrpSpPr/>
          <p:nvPr/>
        </p:nvGrpSpPr>
        <p:grpSpPr>
          <a:xfrm>
            <a:off x="971600" y="3892406"/>
            <a:ext cx="7571730" cy="1912858"/>
            <a:chOff x="971600" y="3892406"/>
            <a:chExt cx="7571730" cy="1912858"/>
          </a:xfrm>
        </p:grpSpPr>
        <p:cxnSp>
          <p:nvCxnSpPr>
            <p:cNvPr id="16" name="Connettore 1 15"/>
            <p:cNvCxnSpPr/>
            <p:nvPr/>
          </p:nvCxnSpPr>
          <p:spPr>
            <a:xfrm flipV="1">
              <a:off x="971600" y="4077072"/>
              <a:ext cx="6552000" cy="172819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asellaDiTesto 16"/>
            <p:cNvSpPr txBox="1"/>
            <p:nvPr/>
          </p:nvSpPr>
          <p:spPr>
            <a:xfrm>
              <a:off x="7505867" y="3892406"/>
              <a:ext cx="10374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latin typeface="+mj-lt"/>
                </a:rPr>
                <a:t>CV = cv q</a:t>
              </a:r>
              <a:endParaRPr lang="it-IT" dirty="0">
                <a:latin typeface="+mj-lt"/>
              </a:endParaRPr>
            </a:p>
          </p:txBody>
        </p:sp>
      </p:grpSp>
      <p:grpSp>
        <p:nvGrpSpPr>
          <p:cNvPr id="11" name="Gruppo 26"/>
          <p:cNvGrpSpPr/>
          <p:nvPr/>
        </p:nvGrpSpPr>
        <p:grpSpPr>
          <a:xfrm>
            <a:off x="971600" y="3244334"/>
            <a:ext cx="7890729" cy="1912858"/>
            <a:chOff x="971600" y="3244334"/>
            <a:chExt cx="7890729" cy="1912858"/>
          </a:xfrm>
        </p:grpSpPr>
        <p:cxnSp>
          <p:nvCxnSpPr>
            <p:cNvPr id="21" name="Connettore 1 20"/>
            <p:cNvCxnSpPr/>
            <p:nvPr/>
          </p:nvCxnSpPr>
          <p:spPr>
            <a:xfrm flipV="1">
              <a:off x="971600" y="3429000"/>
              <a:ext cx="6552000" cy="1728192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CasellaDiTesto 21"/>
            <p:cNvSpPr txBox="1"/>
            <p:nvPr/>
          </p:nvSpPr>
          <p:spPr>
            <a:xfrm>
              <a:off x="7505867" y="3244334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rgbClr val="C00000"/>
                  </a:solidFill>
                  <a:latin typeface="+mj-lt"/>
                </a:rPr>
                <a:t>C = cv q + CF</a:t>
              </a:r>
              <a:endParaRPr lang="it-IT" dirty="0">
                <a:solidFill>
                  <a:srgbClr val="C00000"/>
                </a:solidFill>
                <a:latin typeface="+mj-lt"/>
              </a:endParaRPr>
            </a:p>
          </p:txBody>
        </p:sp>
      </p:grpSp>
      <p:grpSp>
        <p:nvGrpSpPr>
          <p:cNvPr id="14" name="Gruppo 27"/>
          <p:cNvGrpSpPr/>
          <p:nvPr/>
        </p:nvGrpSpPr>
        <p:grpSpPr>
          <a:xfrm>
            <a:off x="971600" y="2090465"/>
            <a:ext cx="7380199" cy="3714799"/>
            <a:chOff x="971600" y="2090465"/>
            <a:chExt cx="7380199" cy="3714799"/>
          </a:xfrm>
        </p:grpSpPr>
        <p:cxnSp>
          <p:nvCxnSpPr>
            <p:cNvPr id="20" name="Connettore 1 19"/>
            <p:cNvCxnSpPr/>
            <p:nvPr/>
          </p:nvCxnSpPr>
          <p:spPr>
            <a:xfrm flipV="1">
              <a:off x="971600" y="2275131"/>
              <a:ext cx="6552000" cy="3530133"/>
            </a:xfrm>
            <a:prstGeom prst="line">
              <a:avLst/>
            </a:prstGeom>
            <a:ln w="28575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asellaDiTesto 25"/>
            <p:cNvSpPr txBox="1"/>
            <p:nvPr/>
          </p:nvSpPr>
          <p:spPr>
            <a:xfrm>
              <a:off x="7524328" y="2090465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>
                  <a:solidFill>
                    <a:srgbClr val="008000"/>
                  </a:solidFill>
                  <a:latin typeface="+mj-lt"/>
                </a:rPr>
                <a:t>R</a:t>
              </a:r>
              <a:r>
                <a:rPr lang="it-IT" dirty="0" smtClean="0">
                  <a:solidFill>
                    <a:srgbClr val="008000"/>
                  </a:solidFill>
                  <a:latin typeface="+mj-lt"/>
                </a:rPr>
                <a:t> = p q</a:t>
              </a:r>
              <a:endParaRPr lang="it-IT" dirty="0">
                <a:solidFill>
                  <a:srgbClr val="008000"/>
                </a:solidFill>
                <a:latin typeface="+mj-lt"/>
              </a:endParaRPr>
            </a:p>
          </p:txBody>
        </p:sp>
      </p:grpSp>
      <p:grpSp>
        <p:nvGrpSpPr>
          <p:cNvPr id="15" name="Gruppo 32"/>
          <p:cNvGrpSpPr/>
          <p:nvPr/>
        </p:nvGrpSpPr>
        <p:grpSpPr>
          <a:xfrm>
            <a:off x="3006263" y="4581128"/>
            <a:ext cx="540533" cy="1656930"/>
            <a:chOff x="3006263" y="4581128"/>
            <a:chExt cx="540533" cy="1656930"/>
          </a:xfrm>
        </p:grpSpPr>
        <p:cxnSp>
          <p:nvCxnSpPr>
            <p:cNvPr id="31" name="Connettore 1 30"/>
            <p:cNvCxnSpPr/>
            <p:nvPr/>
          </p:nvCxnSpPr>
          <p:spPr>
            <a:xfrm>
              <a:off x="3275856" y="4581128"/>
              <a:ext cx="0" cy="1224136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asellaDiTesto 31"/>
            <p:cNvSpPr txBox="1"/>
            <p:nvPr/>
          </p:nvSpPr>
          <p:spPr>
            <a:xfrm>
              <a:off x="3006263" y="5868726"/>
              <a:ext cx="5405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latin typeface="+mj-lt"/>
                </a:rPr>
                <a:t>BEP</a:t>
              </a:r>
              <a:endParaRPr lang="it-IT" dirty="0">
                <a:latin typeface="+mj-lt"/>
              </a:endParaRPr>
            </a:p>
          </p:txBody>
        </p:sp>
      </p:grpSp>
      <p:grpSp>
        <p:nvGrpSpPr>
          <p:cNvPr id="18" name="Gruppo 35"/>
          <p:cNvGrpSpPr/>
          <p:nvPr/>
        </p:nvGrpSpPr>
        <p:grpSpPr>
          <a:xfrm>
            <a:off x="965675" y="4139788"/>
            <a:ext cx="2290273" cy="1654261"/>
            <a:chOff x="965675" y="4139788"/>
            <a:chExt cx="2290273" cy="1654261"/>
          </a:xfrm>
        </p:grpSpPr>
        <p:sp>
          <p:nvSpPr>
            <p:cNvPr id="34" name="Figura a mano libera 33"/>
            <p:cNvSpPr/>
            <p:nvPr/>
          </p:nvSpPr>
          <p:spPr>
            <a:xfrm>
              <a:off x="965675" y="4563454"/>
              <a:ext cx="2290273" cy="1230595"/>
            </a:xfrm>
            <a:custGeom>
              <a:avLst/>
              <a:gdLst>
                <a:gd name="connsiteX0" fmla="*/ 0 w 2290273"/>
                <a:gd name="connsiteY0" fmla="*/ 1230595 h 1230595"/>
                <a:gd name="connsiteX1" fmla="*/ 8546 w 2290273"/>
                <a:gd name="connsiteY1" fmla="*/ 589660 h 1230595"/>
                <a:gd name="connsiteX2" fmla="*/ 2290273 w 2290273"/>
                <a:gd name="connsiteY2" fmla="*/ 0 h 1230595"/>
                <a:gd name="connsiteX3" fmla="*/ 0 w 2290273"/>
                <a:gd name="connsiteY3" fmla="*/ 1230595 h 1230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90273" h="1230595">
                  <a:moveTo>
                    <a:pt x="0" y="1230595"/>
                  </a:moveTo>
                  <a:lnTo>
                    <a:pt x="8546" y="589660"/>
                  </a:lnTo>
                  <a:lnTo>
                    <a:pt x="2290273" y="0"/>
                  </a:lnTo>
                  <a:lnTo>
                    <a:pt x="0" y="1230595"/>
                  </a:lnTo>
                  <a:close/>
                </a:path>
              </a:pathLst>
            </a:custGeom>
            <a:solidFill>
              <a:srgbClr val="C00000">
                <a:alpha val="30196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CasellaDiTesto 34"/>
            <p:cNvSpPr txBox="1"/>
            <p:nvPr/>
          </p:nvSpPr>
          <p:spPr>
            <a:xfrm>
              <a:off x="1115616" y="4139788"/>
              <a:ext cx="18415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>
                  <a:latin typeface="+mj-lt"/>
                </a:rPr>
                <a:t>a</a:t>
              </a:r>
              <a:r>
                <a:rPr lang="it-IT" dirty="0" smtClean="0">
                  <a:latin typeface="+mj-lt"/>
                </a:rPr>
                <a:t>rea delle perdite</a:t>
              </a:r>
              <a:endParaRPr lang="it-IT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0255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Redditività e rischio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Margine di contribuzione = ampiezza angolo tra ricavi e costi</a:t>
            </a:r>
          </a:p>
          <a:p>
            <a:r>
              <a:rPr lang="it-IT" dirty="0" smtClean="0"/>
              <a:t>Ampiezza elevata:</a:t>
            </a:r>
          </a:p>
          <a:p>
            <a:pPr lvl="1">
              <a:buFont typeface="Arial" pitchFamily="34" charset="0"/>
              <a:buChar char="•"/>
            </a:pPr>
            <a:r>
              <a:rPr lang="it-IT" dirty="0">
                <a:sym typeface="Wingdings" pitchFamily="2" charset="2"/>
              </a:rPr>
              <a:t>d</a:t>
            </a:r>
            <a:r>
              <a:rPr lang="it-IT" dirty="0" smtClean="0">
                <a:sym typeface="Wingdings" pitchFamily="2" charset="2"/>
              </a:rPr>
              <a:t>opo il BEP  area dei profitti maggiore  </a:t>
            </a:r>
            <a:r>
              <a:rPr lang="it-IT" b="1" i="1" dirty="0" smtClean="0">
                <a:solidFill>
                  <a:srgbClr val="008000"/>
                </a:solidFill>
                <a:sym typeface="Wingdings" pitchFamily="2" charset="2"/>
              </a:rPr>
              <a:t>redditività</a:t>
            </a:r>
          </a:p>
          <a:p>
            <a:pPr lvl="1">
              <a:buFont typeface="Arial" pitchFamily="34" charset="0"/>
              <a:buChar char="•"/>
            </a:pPr>
            <a:r>
              <a:rPr lang="it-IT" dirty="0">
                <a:sym typeface="Wingdings" pitchFamily="2" charset="2"/>
              </a:rPr>
              <a:t>p</a:t>
            </a:r>
            <a:r>
              <a:rPr lang="it-IT" dirty="0" smtClean="0">
                <a:sym typeface="Wingdings" pitchFamily="2" charset="2"/>
              </a:rPr>
              <a:t>rima del BEP  area delle perdite maggiore  </a:t>
            </a:r>
            <a:r>
              <a:rPr lang="it-IT" b="1" i="1" dirty="0" smtClean="0">
                <a:solidFill>
                  <a:srgbClr val="008000"/>
                </a:solidFill>
                <a:sym typeface="Wingdings" pitchFamily="2" charset="2"/>
              </a:rPr>
              <a:t>rischio</a:t>
            </a:r>
          </a:p>
        </p:txBody>
      </p:sp>
    </p:spTree>
    <p:extLst>
      <p:ext uri="{BB962C8B-B14F-4D97-AF65-F5344CB8AC3E}">
        <p14:creationId xmlns:p14="http://schemas.microsoft.com/office/powerpoint/2010/main" val="66912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Confronto tra imprese</a:t>
            </a:r>
            <a:endParaRPr lang="it-IT" dirty="0"/>
          </a:p>
        </p:txBody>
      </p:sp>
      <p:grpSp>
        <p:nvGrpSpPr>
          <p:cNvPr id="7" name="Gruppo 16"/>
          <p:cNvGrpSpPr/>
          <p:nvPr/>
        </p:nvGrpSpPr>
        <p:grpSpPr>
          <a:xfrm>
            <a:off x="2123728" y="1772816"/>
            <a:ext cx="4220065" cy="3146866"/>
            <a:chOff x="2123728" y="1772816"/>
            <a:chExt cx="4220065" cy="3146866"/>
          </a:xfrm>
        </p:grpSpPr>
        <p:cxnSp>
          <p:nvCxnSpPr>
            <p:cNvPr id="4" name="Connettore 2 3"/>
            <p:cNvCxnSpPr/>
            <p:nvPr/>
          </p:nvCxnSpPr>
          <p:spPr>
            <a:xfrm>
              <a:off x="2708836" y="4564037"/>
              <a:ext cx="363495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ttore 2 4"/>
            <p:cNvCxnSpPr/>
            <p:nvPr/>
          </p:nvCxnSpPr>
          <p:spPr>
            <a:xfrm flipV="1">
              <a:off x="2708836" y="1772816"/>
              <a:ext cx="1463" cy="280831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1"/>
            <p:cNvCxnSpPr/>
            <p:nvPr/>
          </p:nvCxnSpPr>
          <p:spPr>
            <a:xfrm flipV="1">
              <a:off x="2708836" y="2060848"/>
              <a:ext cx="2489813" cy="252028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CasellaDiTesto 79"/>
                <p:cNvSpPr txBox="1"/>
                <p:nvPr/>
              </p:nvSpPr>
              <p:spPr>
                <a:xfrm>
                  <a:off x="5983753" y="4581128"/>
                  <a:ext cx="35920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600" b="0" i="1" smtClean="0">
                            <a:latin typeface="Cambria Math"/>
                          </a:rPr>
                          <m:t>𝑞</m:t>
                        </m:r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80" name="CasellaDiTesto 7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83753" y="4581128"/>
                  <a:ext cx="359201" cy="338554"/>
                </a:xfrm>
                <a:prstGeom prst="rect">
                  <a:avLst/>
                </a:prstGeom>
                <a:blipFill rotWithShape="1">
                  <a:blip r:embed="rId2" cstate="print"/>
                  <a:stretch>
                    <a:fillRect b="-3571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7" name="CasellaDiTesto 96"/>
                <p:cNvSpPr txBox="1"/>
                <p:nvPr/>
              </p:nvSpPr>
              <p:spPr>
                <a:xfrm>
                  <a:off x="2123728" y="1794302"/>
                  <a:ext cx="58657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600" b="0" i="1" smtClean="0">
                            <a:latin typeface="Cambria Math"/>
                          </a:rPr>
                          <m:t>𝑅</m:t>
                        </m:r>
                        <m:r>
                          <a:rPr lang="it-IT" sz="1600" b="0" i="1" smtClean="0">
                            <a:latin typeface="Cambria Math"/>
                          </a:rPr>
                          <m:t>, </m:t>
                        </m:r>
                        <m:r>
                          <a:rPr lang="it-IT" sz="1600" b="0" i="1" smtClean="0">
                            <a:latin typeface="Cambria Math"/>
                          </a:rPr>
                          <m:t>𝐶</m:t>
                        </m:r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97" name="CasellaDiTesto 9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23728" y="1794302"/>
                  <a:ext cx="586571" cy="338554"/>
                </a:xfrm>
                <a:prstGeom prst="rect">
                  <a:avLst/>
                </a:prstGeom>
                <a:blipFill rotWithShape="1">
                  <a:blip r:embed="rId3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8" name="CasellaDiTesto 107"/>
                <p:cNvSpPr txBox="1"/>
                <p:nvPr/>
              </p:nvSpPr>
              <p:spPr>
                <a:xfrm>
                  <a:off x="5119657" y="1867509"/>
                  <a:ext cx="37984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600" b="0" i="1" smtClean="0">
                            <a:latin typeface="Cambria Math"/>
                          </a:rPr>
                          <m:t>𝑅</m:t>
                        </m:r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108" name="CasellaDiTesto 10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9657" y="1867509"/>
                  <a:ext cx="379848" cy="338554"/>
                </a:xfrm>
                <a:prstGeom prst="rect">
                  <a:avLst/>
                </a:prstGeom>
                <a:blipFill rotWithShape="1">
                  <a:blip r:embed="rId4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uppo 17"/>
          <p:cNvGrpSpPr/>
          <p:nvPr/>
        </p:nvGrpSpPr>
        <p:grpSpPr>
          <a:xfrm>
            <a:off x="2708836" y="2619416"/>
            <a:ext cx="3357434" cy="2300266"/>
            <a:chOff x="2708836" y="2619416"/>
            <a:chExt cx="3357434" cy="2300266"/>
          </a:xfrm>
        </p:grpSpPr>
        <p:cxnSp>
          <p:nvCxnSpPr>
            <p:cNvPr id="56" name="Connettore 1 55"/>
            <p:cNvCxnSpPr/>
            <p:nvPr/>
          </p:nvCxnSpPr>
          <p:spPr>
            <a:xfrm flipV="1">
              <a:off x="2708836" y="2788693"/>
              <a:ext cx="2914877" cy="1576411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1 58"/>
            <p:cNvCxnSpPr/>
            <p:nvPr/>
          </p:nvCxnSpPr>
          <p:spPr>
            <a:xfrm>
              <a:off x="3139773" y="4149080"/>
              <a:ext cx="0" cy="432049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CasellaDiTesto 81"/>
                <p:cNvSpPr txBox="1"/>
                <p:nvPr/>
              </p:nvSpPr>
              <p:spPr>
                <a:xfrm>
                  <a:off x="2797918" y="4581128"/>
                  <a:ext cx="7001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6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𝐵𝐸𝑃</m:t>
                            </m:r>
                          </m:e>
                          <m:sub>
                            <m:r>
                              <a:rPr lang="it-IT" sz="16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it-IT" sz="1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82" name="CasellaDiTesto 8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97918" y="4581128"/>
                  <a:ext cx="700192" cy="338554"/>
                </a:xfrm>
                <a:prstGeom prst="rect">
                  <a:avLst/>
                </a:prstGeom>
                <a:blipFill rotWithShape="1">
                  <a:blip r:embed="rId5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CasellaDiTesto 105"/>
                <p:cNvSpPr txBox="1"/>
                <p:nvPr/>
              </p:nvSpPr>
              <p:spPr>
                <a:xfrm>
                  <a:off x="5623713" y="2619416"/>
                  <a:ext cx="44255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6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it-IT" sz="16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it-IT" sz="1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06" name="CasellaDiTesto 10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23713" y="2619416"/>
                  <a:ext cx="442557" cy="338554"/>
                </a:xfrm>
                <a:prstGeom prst="rect">
                  <a:avLst/>
                </a:prstGeom>
                <a:blipFill rotWithShape="1">
                  <a:blip r:embed="rId6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9" name="Arco 108"/>
            <p:cNvSpPr/>
            <p:nvPr/>
          </p:nvSpPr>
          <p:spPr>
            <a:xfrm>
              <a:off x="3391465" y="3861048"/>
              <a:ext cx="110033" cy="140116"/>
            </a:xfrm>
            <a:prstGeom prst="arc">
              <a:avLst/>
            </a:prstGeom>
            <a:ln w="12700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ttangolo 13"/>
                <p:cNvSpPr/>
                <p:nvPr/>
              </p:nvSpPr>
              <p:spPr>
                <a:xfrm>
                  <a:off x="3181708" y="3980782"/>
                  <a:ext cx="593816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6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𝑚𝑐</m:t>
                            </m:r>
                          </m:e>
                          <m:sub>
                            <m:r>
                              <a:rPr lang="it-IT" sz="16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14" name="Rettangolo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81708" y="3980782"/>
                  <a:ext cx="593816" cy="338554"/>
                </a:xfrm>
                <a:prstGeom prst="rect">
                  <a:avLst/>
                </a:prstGeom>
                <a:blipFill rotWithShape="1">
                  <a:blip r:embed="rId7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uppo 18"/>
          <p:cNvGrpSpPr/>
          <p:nvPr/>
        </p:nvGrpSpPr>
        <p:grpSpPr>
          <a:xfrm>
            <a:off x="2708836" y="2899683"/>
            <a:ext cx="3506195" cy="2019999"/>
            <a:chOff x="2708836" y="2899683"/>
            <a:chExt cx="3506195" cy="2019999"/>
          </a:xfrm>
        </p:grpSpPr>
        <p:cxnSp>
          <p:nvCxnSpPr>
            <p:cNvPr id="16" name="Connettore 1 15"/>
            <p:cNvCxnSpPr/>
            <p:nvPr/>
          </p:nvCxnSpPr>
          <p:spPr>
            <a:xfrm flipV="1">
              <a:off x="2708836" y="3212976"/>
              <a:ext cx="3058893" cy="324036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/>
            <p:nvPr/>
          </p:nvCxnSpPr>
          <p:spPr>
            <a:xfrm>
              <a:off x="3825669" y="3438292"/>
              <a:ext cx="0" cy="1125745"/>
            </a:xfrm>
            <a:prstGeom prst="line">
              <a:avLst/>
            </a:prstGeom>
            <a:ln w="12700">
              <a:solidFill>
                <a:srgbClr val="0070C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CasellaDiTesto 80"/>
                <p:cNvSpPr txBox="1"/>
                <p:nvPr/>
              </p:nvSpPr>
              <p:spPr>
                <a:xfrm>
                  <a:off x="3478616" y="4581128"/>
                  <a:ext cx="70493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6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𝐵𝐸𝑃</m:t>
                            </m:r>
                          </m:e>
                          <m:sub>
                            <m:r>
                              <a:rPr lang="it-IT" sz="16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it-IT" sz="1600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81" name="CasellaDiTesto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78616" y="4581128"/>
                  <a:ext cx="704937" cy="338554"/>
                </a:xfrm>
                <a:prstGeom prst="rect">
                  <a:avLst/>
                </a:prstGeom>
                <a:blipFill rotWithShape="1">
                  <a:blip r:embed="rId8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" name="CasellaDiTesto 106"/>
                <p:cNvSpPr txBox="1"/>
                <p:nvPr/>
              </p:nvSpPr>
              <p:spPr>
                <a:xfrm>
                  <a:off x="5767729" y="3068960"/>
                  <a:ext cx="44730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6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it-IT" sz="16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it-IT" sz="1600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107" name="CasellaDiTesto 10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67729" y="3068960"/>
                  <a:ext cx="447302" cy="338554"/>
                </a:xfrm>
                <a:prstGeom prst="rect">
                  <a:avLst/>
                </a:prstGeom>
                <a:blipFill rotWithShape="1">
                  <a:blip r:embed="rId9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" name="Arco 2"/>
            <p:cNvSpPr/>
            <p:nvPr/>
          </p:nvSpPr>
          <p:spPr>
            <a:xfrm>
              <a:off x="4085907" y="3068960"/>
              <a:ext cx="274252" cy="612068"/>
            </a:xfrm>
            <a:prstGeom prst="arc">
              <a:avLst/>
            </a:prstGeom>
            <a:ln w="127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ttangolo 14"/>
                <p:cNvSpPr/>
                <p:nvPr/>
              </p:nvSpPr>
              <p:spPr>
                <a:xfrm>
                  <a:off x="3567713" y="2899683"/>
                  <a:ext cx="598561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6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𝑚𝑐</m:t>
                            </m:r>
                          </m:e>
                          <m:sub>
                            <m:r>
                              <a:rPr lang="it-IT" sz="16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15" name="Rettangolo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67713" y="2899683"/>
                  <a:ext cx="598561" cy="338554"/>
                </a:xfrm>
                <a:prstGeom prst="rect">
                  <a:avLst/>
                </a:prstGeom>
                <a:blipFill rotWithShape="1">
                  <a:blip r:embed="rId10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" name="Gruppo 31"/>
          <p:cNvGrpSpPr/>
          <p:nvPr/>
        </p:nvGrpSpPr>
        <p:grpSpPr>
          <a:xfrm>
            <a:off x="1122106" y="1268760"/>
            <a:ext cx="6330214" cy="5112568"/>
            <a:chOff x="1122106" y="1268760"/>
            <a:chExt cx="6330214" cy="511256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1" name="CasellaDiTesto 110"/>
                <p:cNvSpPr txBox="1"/>
                <p:nvPr/>
              </p:nvSpPr>
              <p:spPr>
                <a:xfrm>
                  <a:off x="1691680" y="1268760"/>
                  <a:ext cx="5760640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6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𝐶𝐹</m:t>
                            </m:r>
                          </m:e>
                          <m:sub>
                            <m:r>
                              <a:rPr lang="it-IT" sz="16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it-IT" sz="1600" b="0" i="1" smtClean="0">
                            <a:latin typeface="Cambria Math"/>
                          </a:rPr>
                          <m:t>&lt;</m:t>
                        </m:r>
                        <m:sSub>
                          <m:sSubPr>
                            <m:ctrlPr>
                              <a:rPr lang="it-IT" sz="16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𝐶𝐹</m:t>
                            </m:r>
                          </m:e>
                          <m:sub>
                            <m:r>
                              <a:rPr lang="it-IT" sz="16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it-IT" sz="16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;</m:t>
                        </m:r>
                        <m:sSub>
                          <m:sSubPr>
                            <m:ctrlPr>
                              <a:rPr lang="it-IT" sz="16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     </m:t>
                            </m:r>
                            <m:r>
                              <a:rPr lang="it-IT" sz="16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𝑐𝑣</m:t>
                            </m:r>
                          </m:e>
                          <m:sub>
                            <m:r>
                              <a:rPr lang="it-IT" sz="16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it-IT" sz="1600" i="1">
                            <a:latin typeface="Cambria Math"/>
                          </a:rPr>
                          <m:t>&gt;</m:t>
                        </m:r>
                        <m:sSub>
                          <m:sSubPr>
                            <m:ctrlPr>
                              <a:rPr lang="it-IT" sz="16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𝑐𝑣</m:t>
                            </m:r>
                          </m:e>
                          <m:sub>
                            <m:r>
                              <a:rPr lang="it-IT" sz="16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it-IT" sz="1600" i="1">
                            <a:latin typeface="Cambria Math"/>
                          </a:rPr>
                          <m:t>;</m:t>
                        </m:r>
                        <m:sSub>
                          <m:sSubPr>
                            <m:ctrlPr>
                              <a:rPr lang="it-IT" sz="16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𝑚𝑐</m:t>
                            </m:r>
                          </m:e>
                          <m:sub>
                            <m:r>
                              <a:rPr lang="it-IT" sz="16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it-IT" sz="1600" i="1">
                            <a:latin typeface="Cambria Math"/>
                          </a:rPr>
                          <m:t>&lt;</m:t>
                        </m:r>
                        <m:sSub>
                          <m:sSubPr>
                            <m:ctrlPr>
                              <a:rPr lang="it-IT" sz="16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𝑚𝑐</m:t>
                            </m:r>
                          </m:e>
                          <m:sub>
                            <m:r>
                              <a:rPr lang="it-IT" sz="16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it-IT" sz="1600" i="1">
                            <a:latin typeface="Cambria Math"/>
                          </a:rPr>
                          <m:t>;</m:t>
                        </m:r>
                        <m:sSub>
                          <m:sSubPr>
                            <m:ctrlPr>
                              <a:rPr lang="it-IT" sz="16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     </m:t>
                            </m:r>
                            <m:r>
                              <a:rPr lang="it-IT" sz="16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𝐵𝐸𝑃</m:t>
                            </m:r>
                          </m:e>
                          <m:sub>
                            <m:r>
                              <a:rPr lang="it-IT" sz="16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it-IT" sz="1600" i="1">
                            <a:latin typeface="Cambria Math"/>
                          </a:rPr>
                          <m:t>&lt;</m:t>
                        </m:r>
                        <m:sSub>
                          <m:sSubPr>
                            <m:ctrlPr>
                              <a:rPr lang="it-IT" sz="16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𝐵𝐸𝑃</m:t>
                            </m:r>
                          </m:e>
                          <m:sub>
                            <m:r>
                              <a:rPr lang="it-IT" sz="1600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it-IT" sz="1600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111" name="CasellaDiTesto 1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91680" y="1268760"/>
                  <a:ext cx="5760640" cy="338554"/>
                </a:xfrm>
                <a:prstGeom prst="rect">
                  <a:avLst/>
                </a:prstGeom>
                <a:blipFill rotWithShape="1">
                  <a:blip r:embed="rId11" cstate="print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1" name="Gruppo 24"/>
            <p:cNvGrpSpPr/>
            <p:nvPr/>
          </p:nvGrpSpPr>
          <p:grpSpPr>
            <a:xfrm>
              <a:off x="1122106" y="2708921"/>
              <a:ext cx="5941498" cy="3672407"/>
              <a:chOff x="1122106" y="2708921"/>
              <a:chExt cx="5941498" cy="367240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" name="CasellaDiTesto 5"/>
                  <p:cNvSpPr txBox="1"/>
                  <p:nvPr/>
                </p:nvSpPr>
                <p:spPr>
                  <a:xfrm>
                    <a:off x="1122106" y="5157192"/>
                    <a:ext cx="2928430" cy="30777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it-IT" sz="1400" b="0" i="1" smtClean="0">
                              <a:latin typeface="Cambria Math"/>
                            </a:rPr>
                            <m:t>𝑞</m:t>
                          </m:r>
                          <m:r>
                            <a:rPr lang="it-IT" sz="1400" b="0" i="1" smtClean="0"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/>
                                </a:rPr>
                                <m:t>𝐵𝐸𝑃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→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𝑒𝑛𝑡𝑟𝑎𝑚𝑏𝑒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𝑖𝑛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𝑝𝑒𝑟𝑑𝑖𝑡𝑎</m:t>
                          </m:r>
                        </m:oMath>
                      </m:oMathPara>
                    </a14:m>
                    <a:endParaRPr lang="it-IT" sz="1400" dirty="0"/>
                  </a:p>
                </p:txBody>
              </p:sp>
            </mc:Choice>
            <mc:Fallback xmlns="">
              <p:sp>
                <p:nvSpPr>
                  <p:cNvPr id="6" name="CasellaDiTesto 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22106" y="5157192"/>
                    <a:ext cx="2928430" cy="307777"/>
                  </a:xfrm>
                  <a:prstGeom prst="rect">
                    <a:avLst/>
                  </a:prstGeom>
                  <a:blipFill rotWithShape="1">
                    <a:blip r:embed="rId12" cstate="print"/>
                    <a:stretch>
                      <a:fillRect b="-10000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CasellaDiTesto 39"/>
                  <p:cNvSpPr txBox="1"/>
                  <p:nvPr/>
                </p:nvSpPr>
                <p:spPr>
                  <a:xfrm>
                    <a:off x="1122106" y="5458780"/>
                    <a:ext cx="5034070" cy="30777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1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/>
                                  <a:ea typeface="Cambria Math"/>
                                </a:rPr>
                                <m:t>𝐵𝐸𝑃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≤</m:t>
                          </m:r>
                          <m:r>
                            <a:rPr lang="it-IT" sz="1400" b="0" i="1" smtClean="0">
                              <a:latin typeface="Cambria Math"/>
                            </a:rPr>
                            <m:t>𝑞</m:t>
                          </m:r>
                          <m:r>
                            <a:rPr lang="it-IT" sz="1400" b="0" i="1" smtClean="0"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/>
                                </a:rPr>
                                <m:t>𝐵𝐸𝑃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→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𝑖𝑚𝑝𝑟𝑒𝑠𝑎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 1 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𝑖𝑛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𝑢𝑡𝑖𝑙𝑒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, 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𝑖𝑚𝑝𝑟𝑒𝑠𝑎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 2 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𝑖𝑛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𝑝𝑒𝑟𝑑𝑖𝑡𝑎</m:t>
                          </m:r>
                        </m:oMath>
                      </m:oMathPara>
                    </a14:m>
                    <a:endParaRPr lang="it-IT" sz="1400" dirty="0"/>
                  </a:p>
                </p:txBody>
              </p:sp>
            </mc:Choice>
            <mc:Fallback xmlns="">
              <p:sp>
                <p:nvSpPr>
                  <p:cNvPr id="40" name="CasellaDiTesto 3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22106" y="5458780"/>
                    <a:ext cx="5034070" cy="307777"/>
                  </a:xfrm>
                  <a:prstGeom prst="rect">
                    <a:avLst/>
                  </a:prstGeom>
                  <a:blipFill rotWithShape="1">
                    <a:blip r:embed="rId13" cstate="print"/>
                    <a:stretch>
                      <a:fillRect b="-7843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CasellaDiTesto 40"/>
                  <p:cNvSpPr txBox="1"/>
                  <p:nvPr/>
                </p:nvSpPr>
                <p:spPr>
                  <a:xfrm>
                    <a:off x="1122106" y="5766557"/>
                    <a:ext cx="5941498" cy="30777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1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/>
                                  <a:ea typeface="Cambria Math"/>
                                </a:rPr>
                                <m:t>𝐵𝐸𝑃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≤</m:t>
                          </m:r>
                          <m:r>
                            <a:rPr lang="it-IT" sz="1400" b="0" i="1" smtClean="0">
                              <a:latin typeface="Cambria Math"/>
                            </a:rPr>
                            <m:t>𝑞</m:t>
                          </m:r>
                          <m:r>
                            <a:rPr lang="it-IT" sz="1400" b="0" i="1" smtClean="0">
                              <a:latin typeface="Cambria Math"/>
                            </a:rPr>
                            <m:t>&lt;</m:t>
                          </m:r>
                          <m:acc>
                            <m:accPr>
                              <m:chr m:val="̅"/>
                              <m:ctrlPr>
                                <a:rPr lang="it-IT" sz="1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it-IT" sz="1400" b="0" i="1" smtClean="0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</m:acc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→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𝑒𝑛𝑡𝑟𝑎𝑚𝑏𝑒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𝑖𝑛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𝑢𝑡𝑖𝑙𝑒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, 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𝑢𝑡𝑖𝑙𝑒</m:t>
                          </m:r>
                          <m:d>
                            <m:dPr>
                              <m:ctrlPr>
                                <a:rPr lang="it-IT" sz="1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it-IT" sz="1400" b="0" i="1" smtClean="0">
                                  <a:latin typeface="Cambria Math"/>
                                  <a:ea typeface="Cambria Math"/>
                                </a:rPr>
                                <m:t>𝑖𝑚𝑝𝑟𝑒𝑠𝑎</m:t>
                              </m:r>
                              <m:r>
                                <a:rPr lang="it-IT" sz="1400" b="0" i="1" smtClean="0">
                                  <a:latin typeface="Cambria Math"/>
                                  <a:ea typeface="Cambria Math"/>
                                </a:rPr>
                                <m:t> 1</m:t>
                              </m:r>
                            </m:e>
                          </m:d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&gt;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𝑢𝑡𝑖𝑙𝑒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𝑖𝑚𝑝𝑟𝑒𝑠𝑎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 2)</m:t>
                          </m:r>
                        </m:oMath>
                      </m:oMathPara>
                    </a14:m>
                    <a:endParaRPr lang="it-IT" sz="1400" dirty="0"/>
                  </a:p>
                </p:txBody>
              </p:sp>
            </mc:Choice>
            <mc:Fallback xmlns="">
              <p:sp>
                <p:nvSpPr>
                  <p:cNvPr id="41" name="CasellaDiTesto 4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22106" y="5766557"/>
                    <a:ext cx="5941498" cy="307777"/>
                  </a:xfrm>
                  <a:prstGeom prst="rect">
                    <a:avLst/>
                  </a:prstGeom>
                  <a:blipFill rotWithShape="1">
                    <a:blip r:embed="rId14" cstate="print"/>
                    <a:stretch>
                      <a:fillRect b="-10000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CasellaDiTesto 41"/>
                  <p:cNvSpPr txBox="1"/>
                  <p:nvPr/>
                </p:nvSpPr>
                <p:spPr>
                  <a:xfrm>
                    <a:off x="1123459" y="6073551"/>
                    <a:ext cx="5302157" cy="30777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it-IT" sz="1400" b="0" i="1" smtClean="0">
                              <a:latin typeface="Cambria Math"/>
                            </a:rPr>
                            <m:t>𝑞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≥</m:t>
                          </m:r>
                          <m:acc>
                            <m:accPr>
                              <m:chr m:val="̅"/>
                              <m:ctrlPr>
                                <a:rPr lang="it-IT" sz="1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it-IT" sz="1400" b="0" i="1" smtClean="0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</m:acc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→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𝑒𝑛𝑡𝑟𝑎𝑚𝑏𝑒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𝑖𝑛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𝑢𝑡𝑖𝑙𝑒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, 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𝑢𝑡𝑖𝑙𝑒</m:t>
                          </m:r>
                          <m:d>
                            <m:dPr>
                              <m:ctrlPr>
                                <a:rPr lang="it-IT" sz="1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it-IT" sz="1400" b="0" i="1" smtClean="0">
                                  <a:latin typeface="Cambria Math"/>
                                  <a:ea typeface="Cambria Math"/>
                                </a:rPr>
                                <m:t>𝑖𝑚𝑝𝑟𝑒𝑠𝑎</m:t>
                              </m:r>
                              <m:r>
                                <a:rPr lang="it-IT" sz="1400" b="0" i="1" smtClean="0">
                                  <a:latin typeface="Cambria Math"/>
                                  <a:ea typeface="Cambria Math"/>
                                </a:rPr>
                                <m:t> 2</m:t>
                              </m:r>
                            </m:e>
                          </m:d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&gt;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𝑢𝑡𝑖𝑙𝑒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𝑖𝑚𝑝𝑟𝑒𝑠𝑎</m:t>
                          </m:r>
                          <m:r>
                            <a:rPr lang="it-IT" sz="1400" b="0" i="1" smtClean="0">
                              <a:latin typeface="Cambria Math"/>
                              <a:ea typeface="Cambria Math"/>
                            </a:rPr>
                            <m:t> 1)</m:t>
                          </m:r>
                        </m:oMath>
                      </m:oMathPara>
                    </a14:m>
                    <a:endParaRPr lang="it-IT" sz="1400" dirty="0"/>
                  </a:p>
                </p:txBody>
              </p:sp>
            </mc:Choice>
            <mc:Fallback xmlns="">
              <p:sp>
                <p:nvSpPr>
                  <p:cNvPr id="42" name="CasellaDiTesto 4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23459" y="6073551"/>
                    <a:ext cx="5302157" cy="307777"/>
                  </a:xfrm>
                  <a:prstGeom prst="rect">
                    <a:avLst/>
                  </a:prstGeom>
                  <a:blipFill rotWithShape="1">
                    <a:blip r:embed="rId15" cstate="print"/>
                    <a:stretch>
                      <a:fillRect b="-7843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2" name="Connettore 1 21"/>
              <p:cNvCxnSpPr/>
              <p:nvPr/>
            </p:nvCxnSpPr>
            <p:spPr>
              <a:xfrm flipV="1">
                <a:off x="4571999" y="2708921"/>
                <a:ext cx="1" cy="1855116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Rettangolo 23"/>
                  <p:cNvSpPr/>
                  <p:nvPr/>
                </p:nvSpPr>
                <p:spPr>
                  <a:xfrm>
                    <a:off x="4392399" y="4564037"/>
                    <a:ext cx="359201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it-IT" sz="1600" i="1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it-IT" sz="1600" i="1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</m:acc>
                        </m:oMath>
                      </m:oMathPara>
                    </a14:m>
                    <a:endParaRPr lang="it-IT" sz="1600" dirty="0"/>
                  </a:p>
                </p:txBody>
              </p:sp>
            </mc:Choice>
            <mc:Fallback xmlns="">
              <p:sp>
                <p:nvSpPr>
                  <p:cNvPr id="24" name="Rettangolo 2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92399" y="4564037"/>
                    <a:ext cx="359201" cy="338554"/>
                  </a:xfrm>
                  <a:prstGeom prst="rect">
                    <a:avLst/>
                  </a:prstGeom>
                  <a:blipFill rotWithShape="1">
                    <a:blip r:embed="rId16" cstate="print"/>
                    <a:stretch>
                      <a:fillRect b="-5455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2250849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Margine di sicurezza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it-IT" dirty="0" smtClean="0"/>
                  <a:t>Il margine di sicurezza rappresenta la differenza tra il volume di vendita effettivo ed il punto di pareggio rapportata al volume di vendita</a:t>
                </a:r>
              </a:p>
              <a:p>
                <a:endParaRPr lang="it-IT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/>
                        </a:rPr>
                        <m:t>𝑀𝑎𝑟𝑔𝑖𝑛𝑒</m:t>
                      </m:r>
                      <m:r>
                        <a:rPr lang="it-IT" b="0" i="1" smtClean="0">
                          <a:latin typeface="Cambria Math"/>
                        </a:rPr>
                        <m:t> </m:t>
                      </m:r>
                      <m:r>
                        <a:rPr lang="it-IT" b="0" i="1" smtClean="0">
                          <a:latin typeface="Cambria Math"/>
                        </a:rPr>
                        <m:t>𝑑𝑖</m:t>
                      </m:r>
                      <m:r>
                        <a:rPr lang="it-IT" b="0" i="1" smtClean="0">
                          <a:latin typeface="Cambria Math"/>
                        </a:rPr>
                        <m:t> </m:t>
                      </m:r>
                      <m:r>
                        <a:rPr lang="it-IT" b="0" i="1" smtClean="0">
                          <a:latin typeface="Cambria Math"/>
                        </a:rPr>
                        <m:t>𝑠𝑖𝑐𝑢𝑟𝑒𝑧𝑧𝑎</m:t>
                      </m:r>
                      <m:r>
                        <a:rPr lang="it-IT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/>
                            </a:rPr>
                            <m:t>𝑞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−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𝐵𝐸𝑃</m:t>
                          </m:r>
                        </m:num>
                        <m:den>
                          <m:r>
                            <a:rPr lang="it-IT" b="0" i="1" smtClean="0">
                              <a:latin typeface="Cambria Math"/>
                            </a:rPr>
                            <m:t>𝑞</m:t>
                          </m:r>
                        </m:den>
                      </m:f>
                    </m:oMath>
                  </m:oMathPara>
                </a14:m>
                <a:endParaRPr lang="it-IT" dirty="0" smtClean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630" t="-1752" r="-59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50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BEP: esempio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1220340"/>
              </p:ext>
            </p:extLst>
          </p:nvPr>
        </p:nvGraphicFramePr>
        <p:xfrm>
          <a:off x="1387812" y="1268760"/>
          <a:ext cx="6352540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52052"/>
                <a:gridCol w="1799971"/>
                <a:gridCol w="1600517"/>
              </a:tblGrid>
              <a:tr h="396240">
                <a:tc>
                  <a:txBody>
                    <a:bodyPr/>
                    <a:lstStyle/>
                    <a:p>
                      <a:endParaRPr lang="it-IT" sz="2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i="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Alpha</a:t>
                      </a:r>
                      <a:endParaRPr lang="it-IT" sz="2000" i="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i="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Beta</a:t>
                      </a:r>
                      <a:endParaRPr lang="it-IT" sz="2000" i="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62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2"/>
                      <a:stretch>
                        <a:fillRect l="-207" t="-107692" r="-115289" b="-201538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2"/>
                      <a:stretch>
                        <a:fillRect l="-164407" t="-107692" r="-89153" b="-201538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2"/>
                      <a:stretch>
                        <a:fillRect l="-296578" t="-107692" b="-201538"/>
                      </a:stretch>
                    </a:blip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2"/>
                      <a:stretch>
                        <a:fillRect l="-207" t="-207692" r="-115289" b="-101538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2"/>
                      <a:stretch>
                        <a:fillRect l="-164407" t="-207692" r="-89153" b="-101538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2"/>
                      <a:stretch>
                        <a:fillRect l="-296578" t="-207692" b="-101538"/>
                      </a:stretch>
                    </a:blip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2"/>
                      <a:stretch>
                        <a:fillRect l="-207" t="-307692" r="-115289" b="-1538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2"/>
                      <a:stretch>
                        <a:fillRect l="-164407" t="-307692" r="-89153" b="-1538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2"/>
                      <a:stretch>
                        <a:fillRect l="-296578" t="-307692" b="-1538"/>
                      </a:stretch>
                    </a:blipFill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Segnaposto contenuto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300680372"/>
                  </p:ext>
                </p:extLst>
              </p:nvPr>
            </p:nvGraphicFramePr>
            <p:xfrm>
              <a:off x="1387812" y="2852936"/>
              <a:ext cx="6352540" cy="396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952052"/>
                    <a:gridCol w="1799971"/>
                    <a:gridCol w="1600517"/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𝑚𝑐</m:t>
                                </m:r>
                                <m:r>
                                  <a:rPr lang="it-IT" sz="2000" i="1" baseline="0" dirty="0" smtClean="0">
                                    <a:latin typeface="Cambria Math"/>
                                  </a:rPr>
                                  <m:t> = </m:t>
                                </m:r>
                                <m:r>
                                  <a:rPr lang="it-IT" sz="2000" i="1" baseline="0" dirty="0" smtClean="0">
                                    <a:latin typeface="Cambria Math"/>
                                  </a:rPr>
                                  <m:t>𝑝</m:t>
                                </m:r>
                                <m:r>
                                  <a:rPr lang="it-IT" sz="2000" i="1" baseline="0" dirty="0" smtClean="0">
                                    <a:latin typeface="Cambria Math"/>
                                  </a:rPr>
                                  <m:t> – </m:t>
                                </m:r>
                                <m:r>
                                  <a:rPr lang="it-IT" sz="2000" i="1" baseline="0" dirty="0" smtClean="0">
                                    <a:latin typeface="Cambria Math"/>
                                  </a:rPr>
                                  <m:t>𝑐𝑣</m:t>
                                </m:r>
                              </m:oMath>
                            </m:oMathPara>
                          </a14:m>
                          <a:endParaRPr lang="it-IT" sz="200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150 €/</m:t>
                                </m:r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𝑢𝑛𝑖𝑡</m:t>
                                </m:r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à</m:t>
                                </m:r>
                              </m:oMath>
                            </m:oMathPara>
                          </a14:m>
                          <a:endParaRPr lang="it-IT" sz="200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75€/</m:t>
                                </m:r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𝑢𝑛𝑖𝑡</m:t>
                                </m:r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à</m:t>
                                </m:r>
                              </m:oMath>
                            </m:oMathPara>
                          </a14:m>
                          <a:endParaRPr lang="it-IT" sz="200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Segnaposto contenuto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864706659"/>
                  </p:ext>
                </p:extLst>
              </p:nvPr>
            </p:nvGraphicFramePr>
            <p:xfrm>
              <a:off x="1387812" y="2852936"/>
              <a:ext cx="6352540" cy="396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952052"/>
                    <a:gridCol w="1799971"/>
                    <a:gridCol w="1600517"/>
                  </a:tblGrid>
                  <a:tr h="3962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207" r="-115289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164407" r="-89153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296578" b="-1538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Segnaposto contenuto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245979191"/>
                  </p:ext>
                </p:extLst>
              </p:nvPr>
            </p:nvGraphicFramePr>
            <p:xfrm>
              <a:off x="1387812" y="3284984"/>
              <a:ext cx="6352540" cy="66421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952052"/>
                    <a:gridCol w="1799971"/>
                    <a:gridCol w="1600517"/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𝐵𝐸𝑃</m:t>
                                </m:r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 = </m:t>
                                </m:r>
                                <m:f>
                                  <m:fPr>
                                    <m:ctrlPr>
                                      <a:rPr lang="it-IT" sz="2000" i="1" dirty="0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sz="2000" b="0" i="1" dirty="0" smtClean="0">
                                        <a:latin typeface="Cambria Math"/>
                                      </a:rPr>
                                      <m:t>𝐶𝐹</m:t>
                                    </m:r>
                                  </m:num>
                                  <m:den>
                                    <m:r>
                                      <a:rPr lang="it-IT" sz="2000" b="0" i="1" dirty="0" smtClean="0">
                                        <a:latin typeface="Cambria Math"/>
                                      </a:rPr>
                                      <m:t>𝑚𝑐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it-IT" sz="200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8.800 </m:t>
                                </m:r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𝑢𝑛𝑖𝑡</m:t>
                                </m:r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à</m:t>
                                </m:r>
                              </m:oMath>
                            </m:oMathPara>
                          </a14:m>
                          <a:endParaRPr lang="it-IT" sz="200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7.600 </m:t>
                                </m:r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𝑢𝑛𝑖𝑡</m:t>
                                </m:r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à</m:t>
                                </m:r>
                              </m:oMath>
                            </m:oMathPara>
                          </a14:m>
                          <a:endParaRPr lang="it-IT" sz="200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Segnaposto contenuto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1826630797"/>
                  </p:ext>
                </p:extLst>
              </p:nvPr>
            </p:nvGraphicFramePr>
            <p:xfrm>
              <a:off x="1387812" y="3284984"/>
              <a:ext cx="6352540" cy="66421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952052"/>
                    <a:gridCol w="1799971"/>
                    <a:gridCol w="1600517"/>
                  </a:tblGrid>
                  <a:tr h="66421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l="-207" t="-917" r="-115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l="-164407" t="-917" r="-891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4"/>
                          <a:stretch>
                            <a:fillRect l="-296578" t="-91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Segnaposto contenuto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874545603"/>
                  </p:ext>
                </p:extLst>
              </p:nvPr>
            </p:nvGraphicFramePr>
            <p:xfrm>
              <a:off x="1387812" y="3949194"/>
              <a:ext cx="6352540" cy="396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952052"/>
                    <a:gridCol w="3400488"/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𝑞</m:t>
                                </m:r>
                              </m:oMath>
                            </m:oMathPara>
                          </a14:m>
                          <a:endParaRPr lang="it-IT" sz="2000" dirty="0" smtClean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9.000 </m:t>
                                </m:r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𝑢𝑛𝑖𝑡</m:t>
                                </m:r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à</m:t>
                                </m:r>
                              </m:oMath>
                            </m:oMathPara>
                          </a14:m>
                          <a:endParaRPr lang="it-IT" sz="200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Segnaposto contenuto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676559844"/>
                  </p:ext>
                </p:extLst>
              </p:nvPr>
            </p:nvGraphicFramePr>
            <p:xfrm>
              <a:off x="1387812" y="3949194"/>
              <a:ext cx="6352540" cy="396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952052"/>
                    <a:gridCol w="3400488"/>
                  </a:tblGrid>
                  <a:tr h="396240">
                    <a:tc>
                      <a:txBody>
                        <a:bodyPr/>
                        <a:lstStyle/>
                        <a:p>
                          <a:endParaRPr lang="it-IT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5"/>
                          <a:stretch>
                            <a:fillRect l="-207" t="-1538" r="-115289" b="-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5"/>
                          <a:stretch>
                            <a:fillRect l="-86918" t="-1538" b="-769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Segnaposto contenuto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572921444"/>
                  </p:ext>
                </p:extLst>
              </p:nvPr>
            </p:nvGraphicFramePr>
            <p:xfrm>
              <a:off x="1387812" y="4381242"/>
              <a:ext cx="6352540" cy="396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952052"/>
                    <a:gridCol w="1799971"/>
                    <a:gridCol w="1600517"/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𝑝𝑟𝑜𝑓𝑖𝑡𝑡𝑜</m:t>
                                </m:r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 = </m:t>
                                </m:r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𝑚𝑐</m:t>
                                </m:r>
                                <m:r>
                                  <a:rPr lang="it-IT" sz="2000" i="1" dirty="0" smtClean="0">
                                    <a:latin typeface="Cambria Math"/>
                                    <a:ea typeface="Cambria Math"/>
                                  </a:rPr>
                                  <m:t>∙</m:t>
                                </m:r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𝑞</m:t>
                                </m:r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 – </m:t>
                                </m:r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𝐶𝐹</m:t>
                                </m:r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it-IT" sz="2000" dirty="0" smtClean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30.000 €</m:t>
                                </m:r>
                              </m:oMath>
                            </m:oMathPara>
                          </a14:m>
                          <a:endParaRPr lang="it-IT" sz="200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105.000€</m:t>
                                </m:r>
                              </m:oMath>
                            </m:oMathPara>
                          </a14:m>
                          <a:endParaRPr lang="it-IT" sz="200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Segnaposto contenuto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3857086710"/>
                  </p:ext>
                </p:extLst>
              </p:nvPr>
            </p:nvGraphicFramePr>
            <p:xfrm>
              <a:off x="1387812" y="4381242"/>
              <a:ext cx="6352540" cy="396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952052"/>
                    <a:gridCol w="1799971"/>
                    <a:gridCol w="1600517"/>
                  </a:tblGrid>
                  <a:tr h="39624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6"/>
                          <a:stretch>
                            <a:fillRect l="-207" t="-1538" r="-115289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6"/>
                          <a:stretch>
                            <a:fillRect l="-164407" t="-1538" r="-89153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6"/>
                          <a:stretch>
                            <a:fillRect l="-296578" t="-1538" b="-1538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Segnaposto contenuto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721036945"/>
                  </p:ext>
                </p:extLst>
              </p:nvPr>
            </p:nvGraphicFramePr>
            <p:xfrm>
              <a:off x="1387812" y="4819503"/>
              <a:ext cx="6352540" cy="713423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952052"/>
                    <a:gridCol w="1799971"/>
                    <a:gridCol w="1600517"/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𝑚𝑠</m:t>
                                </m:r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 =</m:t>
                                </m:r>
                                <m:f>
                                  <m:fPr>
                                    <m:ctrlPr>
                                      <a:rPr lang="it-IT" sz="2000" i="1" dirty="0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sz="2000" b="0" i="1" dirty="0" smtClean="0">
                                        <a:latin typeface="Cambria Math"/>
                                      </a:rPr>
                                      <m:t>𝑞</m:t>
                                    </m:r>
                                    <m:r>
                                      <a:rPr lang="it-IT" sz="2000" b="0" i="1" dirty="0" smtClean="0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it-IT" sz="2000" b="0" i="1" dirty="0" smtClean="0">
                                        <a:latin typeface="Cambria Math"/>
                                      </a:rPr>
                                      <m:t>𝐵𝐸𝑃</m:t>
                                    </m:r>
                                  </m:num>
                                  <m:den>
                                    <m:r>
                                      <a:rPr lang="it-IT" sz="2000" b="0" i="1" dirty="0" smtClean="0">
                                        <a:latin typeface="Cambria Math"/>
                                      </a:rPr>
                                      <m:t>𝑞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it-IT" sz="200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2,2%</m:t>
                                </m:r>
                              </m:oMath>
                            </m:oMathPara>
                          </a14:m>
                          <a:endParaRPr lang="it-IT" sz="200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2000" i="1" dirty="0" smtClean="0">
                                    <a:latin typeface="Cambria Math"/>
                                  </a:rPr>
                                  <m:t>15,6%</m:t>
                                </m:r>
                              </m:oMath>
                            </m:oMathPara>
                          </a14:m>
                          <a:endParaRPr lang="it-IT" sz="200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Segnaposto contenuto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3072453603"/>
                  </p:ext>
                </p:extLst>
              </p:nvPr>
            </p:nvGraphicFramePr>
            <p:xfrm>
              <a:off x="1387812" y="4819503"/>
              <a:ext cx="6352540" cy="713423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952052"/>
                    <a:gridCol w="1799971"/>
                    <a:gridCol w="1600517"/>
                  </a:tblGrid>
                  <a:tr h="713423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7"/>
                          <a:stretch>
                            <a:fillRect l="-207" t="-855" r="-115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7"/>
                          <a:stretch>
                            <a:fillRect l="-164407" t="-855" r="-891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7"/>
                          <a:stretch>
                            <a:fillRect l="-296578" t="-85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Segnaposto contenuto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351501767"/>
                  </p:ext>
                </p:extLst>
              </p:nvPr>
            </p:nvGraphicFramePr>
            <p:xfrm>
              <a:off x="1387812" y="5539583"/>
              <a:ext cx="6352540" cy="713867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952052"/>
                    <a:gridCol w="3400488"/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it-IT" sz="2000" i="1" dirty="0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it-IT" sz="2000" b="0" i="1" dirty="0" smtClean="0">
                                        <a:latin typeface="Cambria Math"/>
                                      </a:rPr>
                                      <m:t>𝑞</m:t>
                                    </m:r>
                                  </m:e>
                                </m:acc>
                                <m:r>
                                  <a:rPr lang="it-IT" sz="2000" b="0" i="1" dirty="0" smtClean="0"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it-IT" sz="2000" b="0" i="1" dirty="0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it-IT" sz="2000" b="0" i="1" dirty="0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2000" b="0" i="1" dirty="0" smtClean="0">
                                            <a:latin typeface="Cambria Math"/>
                                          </a:rPr>
                                          <m:t>𝐶𝐹</m:t>
                                        </m:r>
                                      </m:e>
                                      <m:sub>
                                        <m:r>
                                          <a:rPr lang="it-IT" sz="2000" b="0" i="1" dirty="0" smtClean="0">
                                            <a:latin typeface="Cambria Math"/>
                                          </a:rPr>
                                          <m:t>𝐴</m:t>
                                        </m:r>
                                      </m:sub>
                                    </m:sSub>
                                    <m:r>
                                      <a:rPr lang="it-IT" sz="2000" b="0" i="1" dirty="0" smtClean="0">
                                        <a:latin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it-IT" sz="2000" b="0" i="1" dirty="0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2000" b="0" i="1" dirty="0" smtClean="0">
                                            <a:latin typeface="Cambria Math"/>
                                          </a:rPr>
                                          <m:t>𝐶𝐹</m:t>
                                        </m:r>
                                      </m:e>
                                      <m:sub>
                                        <m:r>
                                          <a:rPr lang="it-IT" sz="2000" b="0" i="1" dirty="0" smtClean="0">
                                            <a:latin typeface="Cambria Math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it-IT" sz="2000" b="0" i="1" dirty="0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2000" b="0" i="1" dirty="0" smtClean="0">
                                            <a:latin typeface="Cambria Math"/>
                                          </a:rPr>
                                          <m:t>𝑚𝑐</m:t>
                                        </m:r>
                                      </m:e>
                                      <m:sub>
                                        <m:r>
                                          <a:rPr lang="it-IT" sz="2000" b="0" i="1" dirty="0" smtClean="0">
                                            <a:latin typeface="Cambria Math"/>
                                          </a:rPr>
                                          <m:t>𝐴</m:t>
                                        </m:r>
                                      </m:sub>
                                    </m:sSub>
                                    <m:r>
                                      <a:rPr lang="it-IT" sz="2000" b="0" i="1" dirty="0" smtClean="0">
                                        <a:latin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it-IT" sz="2000" b="0" i="1" dirty="0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2000" b="0" i="1" dirty="0" smtClean="0">
                                            <a:latin typeface="Cambria Math"/>
                                          </a:rPr>
                                          <m:t>𝑚𝑐</m:t>
                                        </m:r>
                                      </m:e>
                                      <m:sub>
                                        <m:r>
                                          <a:rPr lang="it-IT" sz="2000" b="0" i="1" dirty="0" smtClean="0">
                                            <a:latin typeface="Cambria Math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it-IT" sz="200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2000" b="0" i="1" smtClean="0">
                                    <a:latin typeface="Cambria Math"/>
                                  </a:rPr>
                                  <m:t>10.000 </m:t>
                                </m:r>
                                <m:r>
                                  <a:rPr lang="it-IT" sz="2000" b="0" i="1" smtClean="0">
                                    <a:latin typeface="Cambria Math"/>
                                  </a:rPr>
                                  <m:t>𝑢𝑛𝑖𝑡</m:t>
                                </m:r>
                                <m:r>
                                  <a:rPr lang="it-IT" sz="2000" b="0" i="1" smtClean="0">
                                    <a:latin typeface="Cambria Math"/>
                                  </a:rPr>
                                  <m:t>à</m:t>
                                </m:r>
                              </m:oMath>
                            </m:oMathPara>
                          </a14:m>
                          <a:endParaRPr lang="it-IT" sz="200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Segnaposto contenuto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1783906327"/>
                  </p:ext>
                </p:extLst>
              </p:nvPr>
            </p:nvGraphicFramePr>
            <p:xfrm>
              <a:off x="1387812" y="5539583"/>
              <a:ext cx="6352540" cy="713867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952052"/>
                    <a:gridCol w="3400488"/>
                  </a:tblGrid>
                  <a:tr h="713867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8"/>
                          <a:stretch>
                            <a:fillRect l="-207" t="-855" r="-1152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8"/>
                          <a:stretch>
                            <a:fillRect l="-86918" t="-85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89889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BEP: esempio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it-IT" sz="3600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it-IT" sz="3600" i="1" dirty="0">
                            <a:latin typeface="Cambria Math"/>
                          </a:rPr>
                          <m:t>𝑞</m:t>
                        </m:r>
                      </m:e>
                    </m:acc>
                    <m:r>
                      <a:rPr lang="it-IT" sz="3600" b="0" i="0" dirty="0" smtClean="0">
                        <a:latin typeface="Cambria Math"/>
                      </a:rPr>
                      <m:t>: </m:t>
                    </m:r>
                  </m:oMath>
                </a14:m>
                <a:r>
                  <a:rPr lang="it-IT" sz="3600" dirty="0" err="1" smtClean="0"/>
                  <a:t>Profitto</a:t>
                </a:r>
                <a:r>
                  <a:rPr lang="it-IT" sz="2400" dirty="0" err="1" smtClean="0"/>
                  <a:t>ALPHA</a:t>
                </a:r>
                <a:r>
                  <a:rPr lang="it-IT" sz="2400" dirty="0" smtClean="0"/>
                  <a:t> </a:t>
                </a:r>
                <a:r>
                  <a:rPr lang="it-IT" sz="3600" dirty="0" smtClean="0"/>
                  <a:t>&gt; </a:t>
                </a:r>
                <a:r>
                  <a:rPr lang="it-IT" sz="3600" dirty="0" err="1" smtClean="0"/>
                  <a:t>Profitto</a:t>
                </a:r>
                <a:r>
                  <a:rPr lang="it-IT" sz="2400" dirty="0" err="1" smtClean="0"/>
                  <a:t>BETA</a:t>
                </a:r>
                <a:endParaRPr lang="it-IT" sz="2400" dirty="0" smtClean="0"/>
              </a:p>
              <a:p>
                <a:pPr marL="0" indent="0">
                  <a:buNone/>
                </a:pPr>
                <a:endParaRPr lang="it-IT" sz="3600" dirty="0"/>
              </a:p>
              <a:p>
                <a:pPr marL="0" indent="0">
                  <a:buNone/>
                </a:pPr>
                <a:r>
                  <a:rPr lang="it-IT" sz="3600" dirty="0" err="1" smtClean="0"/>
                  <a:t>mc</a:t>
                </a:r>
                <a:r>
                  <a:rPr lang="it-IT" sz="2400" dirty="0"/>
                  <a:t>A</a:t>
                </a:r>
                <a:r>
                  <a:rPr lang="it-IT" sz="3600" dirty="0"/>
                  <a:t>*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it-IT" sz="3600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it-IT" sz="3600" i="1" dirty="0">
                            <a:latin typeface="Cambria Math"/>
                          </a:rPr>
                          <m:t>𝑞</m:t>
                        </m:r>
                      </m:e>
                    </m:acc>
                  </m:oMath>
                </a14:m>
                <a:r>
                  <a:rPr lang="it-IT" sz="3600" dirty="0" smtClean="0"/>
                  <a:t> </a:t>
                </a:r>
                <a:r>
                  <a:rPr lang="it-IT" sz="3600" dirty="0"/>
                  <a:t>–</a:t>
                </a:r>
                <a:r>
                  <a:rPr lang="it-IT" sz="3600" dirty="0" smtClean="0"/>
                  <a:t> CF</a:t>
                </a:r>
                <a:r>
                  <a:rPr lang="it-IT" sz="2400" dirty="0" smtClean="0"/>
                  <a:t>A</a:t>
                </a:r>
                <a:r>
                  <a:rPr lang="it-IT" sz="3600" dirty="0" smtClean="0"/>
                  <a:t> &gt; </a:t>
                </a:r>
                <a:r>
                  <a:rPr lang="it-IT" sz="3600" dirty="0"/>
                  <a:t>mc</a:t>
                </a:r>
                <a:r>
                  <a:rPr lang="it-IT" sz="2400" dirty="0" smtClean="0"/>
                  <a:t>B</a:t>
                </a:r>
                <a:r>
                  <a:rPr lang="it-IT" sz="3600" dirty="0"/>
                  <a:t>*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it-IT" sz="3600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it-IT" sz="3600" i="1" dirty="0">
                            <a:latin typeface="Cambria Math"/>
                          </a:rPr>
                          <m:t>𝑞</m:t>
                        </m:r>
                      </m:e>
                    </m:acc>
                  </m:oMath>
                </a14:m>
                <a:r>
                  <a:rPr lang="it-IT" sz="3600" dirty="0"/>
                  <a:t> –</a:t>
                </a:r>
                <a:r>
                  <a:rPr lang="it-IT" sz="3600" dirty="0" smtClean="0"/>
                  <a:t> CF</a:t>
                </a:r>
                <a:r>
                  <a:rPr lang="it-IT" sz="2400" dirty="0" smtClean="0"/>
                  <a:t>B</a:t>
                </a:r>
              </a:p>
              <a:p>
                <a:pPr marL="0" indent="0">
                  <a:buNone/>
                </a:pPr>
                <a:endParaRPr lang="it-IT" sz="2400" dirty="0" smtClean="0"/>
              </a:p>
              <a:p>
                <a:pPr marL="0" indent="0">
                  <a:buNone/>
                </a:pPr>
                <a:r>
                  <a:rPr lang="it-IT" sz="3600" dirty="0" smtClean="0"/>
                  <a:t>(</a:t>
                </a:r>
                <a:r>
                  <a:rPr lang="it-IT" sz="3600" dirty="0" err="1" smtClean="0"/>
                  <a:t>mc</a:t>
                </a:r>
                <a:r>
                  <a:rPr lang="it-IT" sz="2400" dirty="0" err="1" smtClean="0"/>
                  <a:t>A</a:t>
                </a:r>
                <a:r>
                  <a:rPr lang="it-IT" sz="3600" dirty="0" smtClean="0"/>
                  <a:t> – </a:t>
                </a:r>
                <a:r>
                  <a:rPr lang="it-IT" sz="3600" dirty="0" err="1" smtClean="0"/>
                  <a:t>mc</a:t>
                </a:r>
                <a:r>
                  <a:rPr lang="it-IT" sz="2400" dirty="0" err="1" smtClean="0"/>
                  <a:t>B</a:t>
                </a:r>
                <a:r>
                  <a:rPr lang="it-IT" sz="3600" dirty="0" smtClean="0"/>
                  <a:t>)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it-IT" sz="3600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it-IT" sz="3600" i="1" dirty="0">
                            <a:latin typeface="Cambria Math"/>
                          </a:rPr>
                          <m:t>𝑞</m:t>
                        </m:r>
                      </m:e>
                    </m:acc>
                  </m:oMath>
                </a14:m>
                <a:r>
                  <a:rPr lang="it-IT" sz="3600" dirty="0"/>
                  <a:t> </a:t>
                </a:r>
                <a:r>
                  <a:rPr lang="it-IT" sz="3600" dirty="0" smtClean="0"/>
                  <a:t>&gt; CF</a:t>
                </a:r>
                <a:r>
                  <a:rPr lang="it-IT" sz="2400" dirty="0" smtClean="0"/>
                  <a:t>A </a:t>
                </a:r>
                <a:r>
                  <a:rPr lang="it-IT" sz="3600" dirty="0"/>
                  <a:t>–</a:t>
                </a:r>
                <a:r>
                  <a:rPr lang="it-IT" sz="3600" dirty="0" smtClean="0"/>
                  <a:t> CF</a:t>
                </a:r>
                <a:r>
                  <a:rPr lang="it-IT" sz="2400" dirty="0" smtClean="0"/>
                  <a:t>B</a:t>
                </a:r>
              </a:p>
              <a:p>
                <a:pPr marL="0" indent="0">
                  <a:buNone/>
                </a:pPr>
                <a:endParaRPr lang="it-IT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it-IT" sz="3600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it-IT" sz="3600" i="1" dirty="0">
                              <a:latin typeface="Cambria Math"/>
                            </a:rPr>
                            <m:t>𝑞</m:t>
                          </m:r>
                        </m:e>
                      </m:acc>
                      <m:r>
                        <a:rPr lang="it-IT" sz="3600" b="0" i="1" dirty="0" smtClean="0">
                          <a:latin typeface="Cambria Math"/>
                        </a:rPr>
                        <m:t>&gt;</m:t>
                      </m:r>
                      <m:f>
                        <m:fPr>
                          <m:ctrlPr>
                            <a:rPr lang="it-IT" sz="3600" i="1" dirty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36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3600" i="1" dirty="0">
                                  <a:latin typeface="Cambria Math"/>
                                </a:rPr>
                                <m:t>𝐶𝐹</m:t>
                              </m:r>
                            </m:e>
                            <m:sub>
                              <m:r>
                                <a:rPr lang="it-IT" sz="3600" i="1" dirty="0">
                                  <a:latin typeface="Cambria Math"/>
                                </a:rPr>
                                <m:t>𝐴</m:t>
                              </m:r>
                            </m:sub>
                          </m:sSub>
                          <m:r>
                            <a:rPr lang="it-IT" sz="3600" i="1" dirty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36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3600" i="1" dirty="0">
                                  <a:latin typeface="Cambria Math"/>
                                </a:rPr>
                                <m:t>𝐶𝐹</m:t>
                              </m:r>
                            </m:e>
                            <m:sub>
                              <m:r>
                                <a:rPr lang="it-IT" sz="3600" i="1" dirty="0">
                                  <a:latin typeface="Cambria Math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36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3600" i="1" dirty="0">
                                  <a:latin typeface="Cambria Math"/>
                                </a:rPr>
                                <m:t>𝑚𝑐</m:t>
                              </m:r>
                            </m:e>
                            <m:sub>
                              <m:r>
                                <a:rPr lang="it-IT" sz="3600" i="1" dirty="0">
                                  <a:latin typeface="Cambria Math"/>
                                </a:rPr>
                                <m:t>𝐴</m:t>
                              </m:r>
                            </m:sub>
                          </m:sSub>
                          <m:r>
                            <a:rPr lang="it-IT" sz="3600" i="1" dirty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36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3600" i="1" dirty="0">
                                  <a:latin typeface="Cambria Math"/>
                                </a:rPr>
                                <m:t>𝑚𝑐</m:t>
                              </m:r>
                            </m:e>
                            <m:sub>
                              <m:r>
                                <a:rPr lang="it-IT" sz="3600" i="1" dirty="0">
                                  <a:latin typeface="Cambria Math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3600" dirty="0">
                  <a:latin typeface="Calibri" pitchFamily="34" charset="0"/>
                </a:endParaRPr>
              </a:p>
              <a:p>
                <a:pPr marL="0" indent="0">
                  <a:buNone/>
                </a:pPr>
                <a:endParaRPr lang="it-IT" sz="20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2222" t="-323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003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Tecniche di analisi di bilancio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Leva operativa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9050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Leva operativa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12776"/>
                <a:ext cx="8229600" cy="4824536"/>
              </a:xfrm>
            </p:spPr>
            <p:txBody>
              <a:bodyPr/>
              <a:lstStyle/>
              <a:p>
                <a:r>
                  <a:rPr lang="it-IT" sz="2800" dirty="0" smtClean="0"/>
                  <a:t>La leva operativa è la reattività del profitto al variare della quantità venduta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800" b="0" i="1" smtClean="0">
                          <a:latin typeface="Cambria Math"/>
                        </a:rPr>
                        <m:t>𝐿𝑂</m:t>
                      </m:r>
                      <m:r>
                        <a:rPr lang="it-IT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800" b="0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skw"/>
                              <m:ctrlPr>
                                <a:rPr lang="it-IT" sz="2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it-IT" sz="2800" b="0" i="1" smtClean="0"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r>
                                <a:rPr lang="it-IT" sz="2800" b="0" i="1" smtClean="0">
                                  <a:latin typeface="Cambria Math"/>
                                  <a:ea typeface="Cambria Math"/>
                                </a:rPr>
                                <m:t>𝑝𝑟𝑜𝑓𝑖𝑡𝑡𝑜</m:t>
                              </m:r>
                            </m:num>
                            <m:den>
                              <m:r>
                                <a:rPr lang="it-IT" sz="2800" b="0" i="1" smtClean="0">
                                  <a:latin typeface="Cambria Math"/>
                                </a:rPr>
                                <m:t>𝑝𝑟𝑜𝑓𝑖𝑡𝑡𝑜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type m:val="skw"/>
                              <m:ctrlPr>
                                <a:rPr lang="it-IT" sz="2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it-IT" sz="2800" b="0" i="1" smtClean="0"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r>
                                <a:rPr lang="it-IT" sz="2800" b="0" i="1" smtClean="0">
                                  <a:latin typeface="Cambria Math"/>
                                  <a:ea typeface="Cambria Math"/>
                                </a:rPr>
                                <m:t>𝑞𝑢𝑎𝑛𝑡𝑖𝑡</m:t>
                              </m:r>
                              <m:r>
                                <a:rPr lang="it-IT" sz="2800" b="0" i="1" smtClean="0">
                                  <a:latin typeface="Cambria Math"/>
                                  <a:ea typeface="Cambria Math"/>
                                </a:rPr>
                                <m:t>à</m:t>
                              </m:r>
                            </m:num>
                            <m:den>
                              <m:r>
                                <a:rPr lang="it-IT" sz="2800" b="0" i="1" smtClean="0">
                                  <a:latin typeface="Cambria Math"/>
                                </a:rPr>
                                <m:t>𝑞𝑢𝑎𝑛𝑡𝑖𝑡</m:t>
                              </m:r>
                              <m:r>
                                <a:rPr lang="it-IT" sz="2800" b="0" i="1" smtClean="0">
                                  <a:latin typeface="Cambria Math"/>
                                </a:rPr>
                                <m:t>à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it-IT" sz="2800" dirty="0" smtClean="0"/>
              </a:p>
              <a:p>
                <a:r>
                  <a:rPr lang="it-IT" sz="2400" dirty="0" smtClean="0"/>
                  <a:t>Leva elevata:</a:t>
                </a:r>
              </a:p>
              <a:p>
                <a:pPr lvl="1">
                  <a:buFont typeface="Arial" pitchFamily="34" charset="0"/>
                  <a:buChar char="•"/>
                </a:pPr>
                <a:r>
                  <a:rPr lang="it-IT" sz="2000" dirty="0"/>
                  <a:t>e</a:t>
                </a:r>
                <a:r>
                  <a:rPr lang="it-IT" sz="2000" dirty="0" smtClean="0"/>
                  <a:t>spansione delle vendite </a:t>
                </a:r>
                <a:r>
                  <a:rPr lang="it-IT" sz="2000" dirty="0" smtClean="0">
                    <a:sym typeface="Wingdings" pitchFamily="2" charset="2"/>
                  </a:rPr>
                  <a:t> elevati incrementi di profitto</a:t>
                </a:r>
              </a:p>
              <a:p>
                <a:pPr lvl="1">
                  <a:buFont typeface="Arial" pitchFamily="34" charset="0"/>
                  <a:buChar char="•"/>
                </a:pPr>
                <a:r>
                  <a:rPr lang="it-IT" sz="2000" dirty="0">
                    <a:sym typeface="Wingdings" pitchFamily="2" charset="2"/>
                  </a:rPr>
                  <a:t>c</a:t>
                </a:r>
                <a:r>
                  <a:rPr lang="it-IT" sz="2000" dirty="0" smtClean="0">
                    <a:sym typeface="Wingdings" pitchFamily="2" charset="2"/>
                  </a:rPr>
                  <a:t>ontrazione delle vendite  elevati decrementi di profitto</a:t>
                </a:r>
              </a:p>
              <a:p>
                <a:r>
                  <a:rPr lang="it-IT" sz="2400" dirty="0"/>
                  <a:t>Leva </a:t>
                </a:r>
                <a:r>
                  <a:rPr lang="it-IT" sz="2400" dirty="0" smtClean="0"/>
                  <a:t>ridotta:</a:t>
                </a:r>
                <a:endParaRPr lang="it-IT" sz="2400" dirty="0"/>
              </a:p>
              <a:p>
                <a:pPr lvl="1">
                  <a:buFont typeface="Arial" pitchFamily="34" charset="0"/>
                  <a:buChar char="•"/>
                </a:pPr>
                <a:r>
                  <a:rPr lang="it-IT" sz="2000" dirty="0"/>
                  <a:t>espansione delle vendite </a:t>
                </a:r>
                <a:r>
                  <a:rPr lang="it-IT" sz="2000" dirty="0">
                    <a:sym typeface="Wingdings" pitchFamily="2" charset="2"/>
                  </a:rPr>
                  <a:t> </a:t>
                </a:r>
                <a:r>
                  <a:rPr lang="it-IT" sz="2000" dirty="0" smtClean="0">
                    <a:sym typeface="Wingdings" pitchFamily="2" charset="2"/>
                  </a:rPr>
                  <a:t>contenuti </a:t>
                </a:r>
                <a:r>
                  <a:rPr lang="it-IT" sz="2000" dirty="0">
                    <a:sym typeface="Wingdings" pitchFamily="2" charset="2"/>
                  </a:rPr>
                  <a:t>incrementi di profitto</a:t>
                </a:r>
              </a:p>
              <a:p>
                <a:pPr lvl="1">
                  <a:buFont typeface="Arial" pitchFamily="34" charset="0"/>
                  <a:buChar char="•"/>
                </a:pPr>
                <a:r>
                  <a:rPr lang="it-IT" sz="2000" dirty="0">
                    <a:sym typeface="Wingdings" pitchFamily="2" charset="2"/>
                  </a:rPr>
                  <a:t>contrazione delle vendite  </a:t>
                </a:r>
                <a:r>
                  <a:rPr lang="it-IT" sz="2000" dirty="0" smtClean="0">
                    <a:sym typeface="Wingdings" pitchFamily="2" charset="2"/>
                  </a:rPr>
                  <a:t>contenuti </a:t>
                </a:r>
                <a:r>
                  <a:rPr lang="it-IT" sz="2000" dirty="0">
                    <a:sym typeface="Wingdings" pitchFamily="2" charset="2"/>
                  </a:rPr>
                  <a:t>decrementi di </a:t>
                </a:r>
                <a:r>
                  <a:rPr lang="it-IT" sz="2000" dirty="0" smtClean="0">
                    <a:sym typeface="Wingdings" pitchFamily="2" charset="2"/>
                  </a:rPr>
                  <a:t>profitto</a:t>
                </a:r>
                <a:endParaRPr lang="it-IT" sz="20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12776"/>
                <a:ext cx="8229600" cy="4824536"/>
              </a:xfrm>
              <a:blipFill rotWithShape="1">
                <a:blip r:embed="rId2"/>
                <a:stretch>
                  <a:fillRect l="-1259" t="-1138" b="-189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46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Leva, margine di contribuzione e costi fissi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/>
                        </a:rPr>
                        <m:t>𝐿𝑂</m:t>
                      </m:r>
                      <m:r>
                        <a:rPr lang="it-IT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skw"/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  <m:t>𝑝𝑟𝑜𝑓𝑖𝑡𝑡𝑜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it-IT" sz="20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0" i="1" smtClean="0">
                                      <a:latin typeface="Cambria Math"/>
                                    </a:rPr>
                                    <m:t>𝑝𝑟𝑜𝑓𝑖𝑡𝑡𝑜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f>
                            <m:fPr>
                              <m:type m:val="skw"/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it-IT" sz="20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0" i="1" smtClean="0">
                                      <a:latin typeface="Cambria Math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  <m:r>
                        <a:rPr lang="it-IT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/>
                                </a:rPr>
                                <m:t>𝑝𝑟𝑜𝑓𝑖𝑡𝑡𝑜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sz="2000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/>
                                </a:rPr>
                                <m:t>𝑝𝑟𝑜𝑓𝑖𝑡𝑡𝑜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sz="2000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it-IT" sz="2000" b="0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it-IT" sz="2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  <m:t>𝑝𝑟𝑜𝑓𝑖𝑡𝑡𝑜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2000" dirty="0" smtClean="0"/>
              </a:p>
              <a:p>
                <a:pPr marL="0" indent="0">
                  <a:buNone/>
                </a:pPr>
                <a:endParaRPr lang="it-IT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/>
                        </a:rPr>
                        <m:t>𝐿𝑂</m:t>
                      </m:r>
                      <m:r>
                        <a:rPr lang="it-IT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latin typeface="Cambria Math"/>
                            </a:rPr>
                            <m:t>𝑝</m:t>
                          </m:r>
                          <m:r>
                            <a:rPr lang="it-IT" sz="20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sz="20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it-IT" sz="2000" b="0" i="1" smtClean="0">
                              <a:latin typeface="Cambria Math"/>
                              <a:ea typeface="Cambria Math"/>
                            </a:rPr>
                            <m:t>𝑐𝑣</m:t>
                          </m:r>
                          <m:r>
                            <a:rPr lang="it-IT" sz="20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sz="20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it-IT" sz="2000" b="0" i="1" smtClean="0">
                              <a:latin typeface="Cambria Math"/>
                              <a:ea typeface="Cambria Math"/>
                            </a:rPr>
                            <m:t>𝐶𝐹</m:t>
                          </m:r>
                          <m:r>
                            <a:rPr lang="it-IT" sz="20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it-IT" sz="2000" b="0" i="1" smtClean="0">
                              <a:latin typeface="Cambria Math"/>
                              <a:ea typeface="Cambria Math"/>
                            </a:rPr>
                            <m:t>𝑝</m:t>
                          </m:r>
                          <m:r>
                            <a:rPr lang="it-IT" sz="20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it-IT" sz="20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it-IT" sz="2000" b="0" i="1" smtClean="0">
                              <a:latin typeface="Cambria Math"/>
                              <a:ea typeface="Cambria Math"/>
                            </a:rPr>
                            <m:t>𝑐𝑣</m:t>
                          </m:r>
                          <m:r>
                            <a:rPr lang="it-IT" sz="20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it-IT" sz="20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it-IT" sz="2000" b="0" i="1" smtClean="0">
                              <a:latin typeface="Cambria Math"/>
                              <a:ea typeface="Cambria Math"/>
                            </a:rPr>
                            <m:t>𝐶𝐹</m:t>
                          </m:r>
                        </m:num>
                        <m:den>
                          <m:sSub>
                            <m:sSubPr>
                              <m:ctrlPr>
                                <a:rPr lang="it-IT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latin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sz="20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latin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0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it-IT" sz="2000" b="0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it-IT" sz="2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it-IT" sz="2000" i="1">
                              <a:latin typeface="Cambria Math"/>
                              <a:ea typeface="Cambria Math"/>
                            </a:rPr>
                            <m:t>𝑝</m:t>
                          </m:r>
                          <m:r>
                            <a:rPr lang="it-IT" sz="20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it-IT" sz="20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000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it-IT" sz="20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it-IT" sz="2000" i="1">
                              <a:latin typeface="Cambria Math"/>
                              <a:ea typeface="Cambria Math"/>
                            </a:rPr>
                            <m:t>𝑐𝑣</m:t>
                          </m:r>
                          <m:r>
                            <a:rPr lang="it-IT" sz="20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it-IT" sz="20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000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it-IT" sz="20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it-IT" sz="2000" i="1">
                              <a:latin typeface="Cambria Math"/>
                              <a:ea typeface="Cambria Math"/>
                            </a:rPr>
                            <m:t>𝐶𝐹</m:t>
                          </m:r>
                        </m:den>
                      </m:f>
                    </m:oMath>
                  </m:oMathPara>
                </a14:m>
                <a:endParaRPr lang="it-IT" sz="2000" dirty="0" smtClean="0"/>
              </a:p>
              <a:p>
                <a:pPr marL="0" indent="0">
                  <a:buNone/>
                </a:pPr>
                <a:endParaRPr lang="it-IT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2000" i="1">
                          <a:latin typeface="Cambria Math"/>
                        </a:rPr>
                        <m:t>𝐿𝑂</m:t>
                      </m:r>
                      <m:r>
                        <a:rPr lang="it-IT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0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latin typeface="Cambria Math"/>
                            </a:rPr>
                            <m:t>𝑚𝑐</m:t>
                          </m:r>
                          <m:d>
                            <m:dPr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20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i="1">
                                      <a:latin typeface="Cambria Math"/>
                                      <a:ea typeface="Cambria Math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it-IT" sz="2000" i="1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it-IT" sz="2000" i="1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20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i="1">
                                      <a:latin typeface="Cambria Math"/>
                                      <a:ea typeface="Cambria Math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it-IT" sz="2000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it-IT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latin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sz="20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latin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0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it-IT" sz="2000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it-IT" sz="2000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0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000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it-IT" sz="2000" b="0" i="1" smtClean="0">
                              <a:latin typeface="Cambria Math"/>
                              <a:ea typeface="Cambria Math"/>
                            </a:rPr>
                            <m:t>𝑚𝑐</m:t>
                          </m:r>
                          <m:r>
                            <a:rPr lang="it-IT" sz="20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it-IT" sz="20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000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it-IT" sz="2000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it-IT" sz="2000" i="1">
                              <a:latin typeface="Cambria Math"/>
                              <a:ea typeface="Cambria Math"/>
                            </a:rPr>
                            <m:t>𝐶𝐹</m:t>
                          </m:r>
                        </m:den>
                      </m:f>
                      <m:r>
                        <a:rPr lang="it-IT" sz="2000" b="0" i="0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it-IT" sz="2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latin typeface="Cambria Math"/>
                              <a:ea typeface="Cambria Math"/>
                            </a:rPr>
                            <m:t>𝑚𝑐</m:t>
                          </m:r>
                          <m:r>
                            <a:rPr lang="it-IT" sz="20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it-IT" sz="2000" i="1">
                              <a:latin typeface="Cambria Math"/>
                              <a:ea typeface="Cambria Math"/>
                            </a:rPr>
                            <m:t>𝑚𝑐</m:t>
                          </m:r>
                          <m:r>
                            <a:rPr lang="it-IT" sz="20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it-IT" sz="20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it-IT" sz="2000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it-IT" sz="2000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it-IT" sz="2000" i="1">
                              <a:latin typeface="Cambria Math"/>
                              <a:ea typeface="Cambria Math"/>
                            </a:rPr>
                            <m:t>𝐶𝐹</m:t>
                          </m:r>
                        </m:den>
                      </m:f>
                    </m:oMath>
                  </m:oMathPara>
                </a14:m>
                <a:endParaRPr lang="it-IT" sz="2000" dirty="0" smtClean="0"/>
              </a:p>
              <a:p>
                <a:pPr marL="0" indent="0">
                  <a:buNone/>
                </a:pPr>
                <a:endParaRPr lang="it-IT" sz="2000" dirty="0" smtClean="0"/>
              </a:p>
              <a:p>
                <a:pPr marL="0" indent="0">
                  <a:buNone/>
                </a:pPr>
                <a:endParaRPr lang="it-IT" sz="20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400" i="1">
                          <a:latin typeface="Cambria Math"/>
                        </a:rPr>
                        <m:t>𝐿𝑂</m:t>
                      </m:r>
                      <m:r>
                        <a:rPr lang="it-IT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400" i="1">
                              <a:latin typeface="Cambria Math"/>
                            </a:rPr>
                            <m:t>𝑚𝑎𝑟𝑔𝑖𝑛𝑒</m:t>
                          </m:r>
                          <m:r>
                            <a:rPr lang="it-IT" sz="2400" i="1">
                              <a:latin typeface="Cambria Math"/>
                            </a:rPr>
                            <m:t> </m:t>
                          </m:r>
                          <m:r>
                            <a:rPr lang="it-IT" sz="2400" i="1">
                              <a:latin typeface="Cambria Math"/>
                            </a:rPr>
                            <m:t>𝑑𝑖</m:t>
                          </m:r>
                          <m:r>
                            <a:rPr lang="it-IT" sz="2400" i="1">
                              <a:latin typeface="Cambria Math"/>
                            </a:rPr>
                            <m:t> </m:t>
                          </m:r>
                          <m:r>
                            <a:rPr lang="it-IT" sz="2400" i="1">
                              <a:latin typeface="Cambria Math"/>
                            </a:rPr>
                            <m:t>𝑐𝑜𝑛𝑡𝑟𝑖𝑏𝑢𝑧𝑖𝑜𝑛𝑒</m:t>
                          </m:r>
                        </m:num>
                        <m:den>
                          <m:r>
                            <a:rPr lang="it-IT" sz="2400" b="0" i="1" smtClean="0">
                              <a:latin typeface="Cambria Math"/>
                            </a:rPr>
                            <m:t>𝑝𝑟𝑜𝑓𝑖𝑡𝑡𝑜</m:t>
                          </m:r>
                        </m:den>
                      </m:f>
                    </m:oMath>
                  </m:oMathPara>
                </a14:m>
                <a:endParaRPr lang="it-IT" sz="2000" dirty="0" smtClean="0"/>
              </a:p>
              <a:p>
                <a:endParaRPr lang="it-IT" sz="2000" dirty="0" smtClean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968552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57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Leva operativa e costi fissi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i="1">
                          <a:latin typeface="Cambria Math"/>
                        </a:rPr>
                        <m:t>𝐿𝑂</m:t>
                      </m:r>
                      <m:r>
                        <a:rPr lang="it-IT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400" i="1">
                              <a:latin typeface="Cambria Math"/>
                            </a:rPr>
                            <m:t>𝑚𝑎𝑟𝑔𝑖𝑛𝑒</m:t>
                          </m:r>
                          <m:r>
                            <a:rPr lang="it-IT" sz="2400" i="1">
                              <a:latin typeface="Cambria Math"/>
                            </a:rPr>
                            <m:t> </m:t>
                          </m:r>
                          <m:r>
                            <a:rPr lang="it-IT" sz="2400" i="1">
                              <a:latin typeface="Cambria Math"/>
                            </a:rPr>
                            <m:t>𝑑𝑖</m:t>
                          </m:r>
                          <m:r>
                            <a:rPr lang="it-IT" sz="2400" i="1">
                              <a:latin typeface="Cambria Math"/>
                            </a:rPr>
                            <m:t> </m:t>
                          </m:r>
                          <m:r>
                            <a:rPr lang="it-IT" sz="2400" i="1">
                              <a:latin typeface="Cambria Math"/>
                            </a:rPr>
                            <m:t>𝑐𝑜𝑛𝑡𝑟𝑖𝑏𝑢𝑧𝑖𝑜𝑛𝑒</m:t>
                          </m:r>
                        </m:num>
                        <m:den>
                          <m:r>
                            <a:rPr lang="it-IT" sz="2400" i="1">
                              <a:latin typeface="Cambria Math"/>
                            </a:rPr>
                            <m:t>𝑚𝑎𝑟𝑔𝑖𝑛𝑒</m:t>
                          </m:r>
                          <m:r>
                            <a:rPr lang="it-IT" sz="2400" i="1">
                              <a:latin typeface="Cambria Math"/>
                            </a:rPr>
                            <m:t> </m:t>
                          </m:r>
                          <m:r>
                            <a:rPr lang="it-IT" sz="2400" i="1">
                              <a:latin typeface="Cambria Math"/>
                            </a:rPr>
                            <m:t>𝑑𝑖</m:t>
                          </m:r>
                          <m:r>
                            <a:rPr lang="it-IT" sz="2400" i="1">
                              <a:latin typeface="Cambria Math"/>
                            </a:rPr>
                            <m:t> </m:t>
                          </m:r>
                          <m:r>
                            <a:rPr lang="it-IT" sz="2400" i="1">
                              <a:latin typeface="Cambria Math"/>
                            </a:rPr>
                            <m:t>𝑐𝑜𝑛𝑡𝑟𝑖𝑏𝑢𝑧𝑖𝑜𝑛𝑒</m:t>
                          </m:r>
                          <m:r>
                            <a:rPr lang="it-IT" sz="2400" i="1">
                              <a:latin typeface="Cambria Math"/>
                            </a:rPr>
                            <m:t> −</m:t>
                          </m:r>
                          <m:r>
                            <a:rPr lang="it-IT" sz="2400" i="1">
                              <a:latin typeface="Cambria Math"/>
                            </a:rPr>
                            <m:t>𝑐𝑜𝑠𝑡𝑖</m:t>
                          </m:r>
                          <m:r>
                            <a:rPr lang="it-IT" sz="2400" i="1">
                              <a:latin typeface="Cambria Math"/>
                            </a:rPr>
                            <m:t> </m:t>
                          </m:r>
                          <m:r>
                            <a:rPr lang="it-IT" sz="2400" i="1">
                              <a:latin typeface="Cambria Math"/>
                            </a:rPr>
                            <m:t>𝑓𝑖𝑠𝑠𝑖</m:t>
                          </m:r>
                        </m:den>
                      </m:f>
                    </m:oMath>
                  </m:oMathPara>
                </a14:m>
                <a:endParaRPr lang="it-IT" sz="2800" dirty="0" smtClean="0"/>
              </a:p>
              <a:p>
                <a:endParaRPr lang="it-IT" sz="2800" dirty="0"/>
              </a:p>
              <a:p>
                <a:r>
                  <a:rPr lang="it-IT" sz="2800" dirty="0" smtClean="0"/>
                  <a:t>Costi </a:t>
                </a:r>
                <a:r>
                  <a:rPr lang="it-IT" sz="2800" dirty="0"/>
                  <a:t>fissi elevati rispetto al margine di contribuzione </a:t>
                </a:r>
                <a:r>
                  <a:rPr lang="it-IT" sz="2800" dirty="0">
                    <a:sym typeface="Wingdings" pitchFamily="2" charset="2"/>
                  </a:rPr>
                  <a:t>leva elevata</a:t>
                </a:r>
              </a:p>
              <a:p>
                <a:pPr lvl="1">
                  <a:buFont typeface="Arial" pitchFamily="34" charset="0"/>
                  <a:buChar char="•"/>
                </a:pPr>
                <a:r>
                  <a:rPr lang="it-IT" sz="2400" dirty="0">
                    <a:sym typeface="Wingdings" pitchFamily="2" charset="2"/>
                  </a:rPr>
                  <a:t>l’impresa impiega molto tempo a raggiungere il pareggio</a:t>
                </a:r>
              </a:p>
              <a:p>
                <a:pPr lvl="1">
                  <a:buFont typeface="Arial" pitchFamily="34" charset="0"/>
                  <a:buChar char="•"/>
                </a:pPr>
                <a:r>
                  <a:rPr lang="it-IT" sz="2400" dirty="0">
                    <a:sym typeface="Wingdings" pitchFamily="2" charset="2"/>
                  </a:rPr>
                  <a:t>ma, superato il pareggio, l’impresa è molto </a:t>
                </a:r>
                <a:r>
                  <a:rPr lang="it-IT" sz="2400" dirty="0" smtClean="0">
                    <a:sym typeface="Wingdings" pitchFamily="2" charset="2"/>
                  </a:rPr>
                  <a:t>redditiva</a:t>
                </a:r>
                <a:endParaRPr lang="it-IT" sz="2400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59" r="-11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773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Confronto tra imprese</a:t>
            </a:r>
            <a:endParaRPr lang="it-IT" dirty="0"/>
          </a:p>
        </p:txBody>
      </p:sp>
      <p:grpSp>
        <p:nvGrpSpPr>
          <p:cNvPr id="3" name="Gruppo 142"/>
          <p:cNvGrpSpPr/>
          <p:nvPr/>
        </p:nvGrpSpPr>
        <p:grpSpPr>
          <a:xfrm>
            <a:off x="712286" y="1700808"/>
            <a:ext cx="4867826" cy="4433718"/>
            <a:chOff x="712286" y="1700808"/>
            <a:chExt cx="4867826" cy="4433718"/>
          </a:xfrm>
        </p:grpSpPr>
        <p:cxnSp>
          <p:nvCxnSpPr>
            <p:cNvPr id="70" name="Connettore 1 69"/>
            <p:cNvCxnSpPr/>
            <p:nvPr/>
          </p:nvCxnSpPr>
          <p:spPr>
            <a:xfrm>
              <a:off x="4932040" y="1844824"/>
              <a:ext cx="0" cy="396044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CasellaDiTesto 82"/>
                <p:cNvSpPr txBox="1"/>
                <p:nvPr/>
              </p:nvSpPr>
              <p:spPr>
                <a:xfrm>
                  <a:off x="4352468" y="5795972"/>
                  <a:ext cx="122764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̿"/>
                            <m:ctrlPr>
                              <a:rPr lang="it-IT" sz="16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it-IT" sz="1600" b="0" i="1" smtClean="0">
                                <a:latin typeface="Cambria Math"/>
                              </a:rPr>
                              <m:t>𝑞</m:t>
                            </m:r>
                          </m:e>
                        </m:acc>
                        <m:r>
                          <a:rPr lang="it-IT" sz="1600" b="0" i="1" smtClean="0">
                            <a:latin typeface="Cambria Math"/>
                          </a:rPr>
                          <m:t>=</m:t>
                        </m:r>
                        <m:acc>
                          <m:accPr>
                            <m:chr m:val="̅"/>
                            <m:ctrlPr>
                              <a:rPr lang="it-IT" sz="16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it-IT" sz="1600" b="0" i="1" smtClean="0">
                                <a:latin typeface="Cambria Math"/>
                              </a:rPr>
                              <m:t>𝑞</m:t>
                            </m:r>
                          </m:e>
                        </m:acc>
                        <m:r>
                          <a:rPr lang="it-IT" sz="1600" b="0" i="0" smtClean="0">
                            <a:latin typeface="Cambria Math"/>
                          </a:rPr>
                          <m:t>+</m:t>
                        </m:r>
                        <m:r>
                          <a:rPr lang="it-IT" sz="1600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it-IT" sz="1600" b="0" i="1" smtClean="0">
                            <a:latin typeface="Cambria Math"/>
                            <a:ea typeface="Cambria Math"/>
                          </a:rPr>
                          <m:t>𝑞</m:t>
                        </m:r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83" name="CasellaDiTesto 8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52468" y="5795972"/>
                  <a:ext cx="1227644" cy="338554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t="-1818" b="-5455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1" name="Connettore 1 90"/>
            <p:cNvCxnSpPr/>
            <p:nvPr/>
          </p:nvCxnSpPr>
          <p:spPr>
            <a:xfrm flipH="1">
              <a:off x="1092136" y="1844824"/>
              <a:ext cx="3839904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CasellaDiTesto 95"/>
                <p:cNvSpPr txBox="1"/>
                <p:nvPr/>
              </p:nvSpPr>
              <p:spPr>
                <a:xfrm>
                  <a:off x="712286" y="1700808"/>
                  <a:ext cx="379848" cy="3591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̿"/>
                            <m:ctrlPr>
                              <a:rPr lang="it-IT" sz="16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it-IT" sz="1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𝑅</m:t>
                            </m:r>
                          </m:e>
                        </m:acc>
                      </m:oMath>
                    </m:oMathPara>
                  </a14:m>
                  <a:endParaRPr lang="it-IT" sz="16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96" name="CasellaDiTesto 9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2286" y="1700808"/>
                  <a:ext cx="379848" cy="35913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t="-5085" r="-12903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uppo 138"/>
          <p:cNvGrpSpPr/>
          <p:nvPr/>
        </p:nvGrpSpPr>
        <p:grpSpPr>
          <a:xfrm>
            <a:off x="495951" y="1340768"/>
            <a:ext cx="6572847" cy="4803050"/>
            <a:chOff x="495951" y="1340768"/>
            <a:chExt cx="6572847" cy="4803050"/>
          </a:xfrm>
        </p:grpSpPr>
        <p:cxnSp>
          <p:nvCxnSpPr>
            <p:cNvPr id="4" name="Connettore 2 3"/>
            <p:cNvCxnSpPr/>
            <p:nvPr/>
          </p:nvCxnSpPr>
          <p:spPr>
            <a:xfrm>
              <a:off x="1081059" y="5788173"/>
              <a:ext cx="598773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ttore 2 4"/>
            <p:cNvCxnSpPr/>
            <p:nvPr/>
          </p:nvCxnSpPr>
          <p:spPr>
            <a:xfrm flipV="1">
              <a:off x="1081059" y="1340768"/>
              <a:ext cx="0" cy="446449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1"/>
            <p:cNvCxnSpPr/>
            <p:nvPr/>
          </p:nvCxnSpPr>
          <p:spPr>
            <a:xfrm flipV="1">
              <a:off x="1081059" y="1628800"/>
              <a:ext cx="4068616" cy="417646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CasellaDiTesto 79"/>
                <p:cNvSpPr txBox="1"/>
                <p:nvPr/>
              </p:nvSpPr>
              <p:spPr>
                <a:xfrm>
                  <a:off x="6687989" y="5805264"/>
                  <a:ext cx="35920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600" b="0" i="1" smtClean="0">
                            <a:latin typeface="Cambria Math"/>
                          </a:rPr>
                          <m:t>𝑞</m:t>
                        </m:r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80" name="CasellaDiTesto 7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87989" y="5805264"/>
                  <a:ext cx="359201" cy="338554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3571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7" name="CasellaDiTesto 96"/>
                <p:cNvSpPr txBox="1"/>
                <p:nvPr/>
              </p:nvSpPr>
              <p:spPr>
                <a:xfrm>
                  <a:off x="495951" y="1340768"/>
                  <a:ext cx="58657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600" b="0" i="1" smtClean="0">
                            <a:latin typeface="Cambria Math"/>
                          </a:rPr>
                          <m:t>𝑅</m:t>
                        </m:r>
                        <m:r>
                          <a:rPr lang="it-IT" sz="1600" b="0" i="1" smtClean="0">
                            <a:latin typeface="Cambria Math"/>
                          </a:rPr>
                          <m:t>, </m:t>
                        </m:r>
                        <m:r>
                          <a:rPr lang="it-IT" sz="1600" b="0" i="1" smtClean="0">
                            <a:latin typeface="Cambria Math"/>
                          </a:rPr>
                          <m:t>𝐶</m:t>
                        </m:r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97" name="CasellaDiTesto 9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5951" y="1340768"/>
                  <a:ext cx="586571" cy="338554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8" name="CasellaDiTesto 107"/>
                <p:cNvSpPr txBox="1"/>
                <p:nvPr/>
              </p:nvSpPr>
              <p:spPr>
                <a:xfrm>
                  <a:off x="5125535" y="1398934"/>
                  <a:ext cx="37984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600" b="0" i="1" smtClean="0">
                            <a:latin typeface="Cambria Math"/>
                          </a:rPr>
                          <m:t>𝑅</m:t>
                        </m:r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108" name="CasellaDiTesto 10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25535" y="1398934"/>
                  <a:ext cx="379848" cy="338554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uppo 139"/>
          <p:cNvGrpSpPr/>
          <p:nvPr/>
        </p:nvGrpSpPr>
        <p:grpSpPr>
          <a:xfrm>
            <a:off x="1081059" y="2755667"/>
            <a:ext cx="5393179" cy="3388151"/>
            <a:chOff x="1081059" y="2755667"/>
            <a:chExt cx="5393179" cy="3388151"/>
          </a:xfrm>
        </p:grpSpPr>
        <p:cxnSp>
          <p:nvCxnSpPr>
            <p:cNvPr id="56" name="Connettore 1 55"/>
            <p:cNvCxnSpPr/>
            <p:nvPr/>
          </p:nvCxnSpPr>
          <p:spPr>
            <a:xfrm flipV="1">
              <a:off x="1081059" y="2924944"/>
              <a:ext cx="4979627" cy="2664296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1 58"/>
            <p:cNvCxnSpPr/>
            <p:nvPr/>
          </p:nvCxnSpPr>
          <p:spPr>
            <a:xfrm>
              <a:off x="1511996" y="5373216"/>
              <a:ext cx="0" cy="432049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Arco 108"/>
            <p:cNvSpPr/>
            <p:nvPr/>
          </p:nvSpPr>
          <p:spPr>
            <a:xfrm>
              <a:off x="1763688" y="5085184"/>
              <a:ext cx="110033" cy="140116"/>
            </a:xfrm>
            <a:prstGeom prst="arc">
              <a:avLst/>
            </a:prstGeom>
            <a:ln w="12700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9" name="CasellaDiTesto 118"/>
                <p:cNvSpPr txBox="1"/>
                <p:nvPr/>
              </p:nvSpPr>
              <p:spPr>
                <a:xfrm>
                  <a:off x="1170141" y="5805264"/>
                  <a:ext cx="7001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6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𝐵𝐸𝑃</m:t>
                            </m:r>
                          </m:e>
                          <m:sub>
                            <m:r>
                              <a:rPr lang="it-IT" sz="16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it-IT" sz="1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19" name="CasellaDiTesto 1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70141" y="5805264"/>
                  <a:ext cx="700192" cy="338554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0" name="CasellaDiTesto 119"/>
                <p:cNvSpPr txBox="1"/>
                <p:nvPr/>
              </p:nvSpPr>
              <p:spPr>
                <a:xfrm>
                  <a:off x="6031681" y="2755667"/>
                  <a:ext cx="44255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6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it-IT" sz="16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it-IT" sz="1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20" name="CasellaDiTesto 1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31681" y="2755667"/>
                  <a:ext cx="442557" cy="338554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uppo 147"/>
          <p:cNvGrpSpPr/>
          <p:nvPr/>
        </p:nvGrpSpPr>
        <p:grpSpPr>
          <a:xfrm>
            <a:off x="1081059" y="4012829"/>
            <a:ext cx="5753390" cy="2130989"/>
            <a:chOff x="1081059" y="4012829"/>
            <a:chExt cx="5753390" cy="213098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8" name="CasellaDiTesto 117"/>
                <p:cNvSpPr txBox="1"/>
                <p:nvPr/>
              </p:nvSpPr>
              <p:spPr>
                <a:xfrm>
                  <a:off x="1850839" y="5805264"/>
                  <a:ext cx="70493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6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𝐵𝐸𝑃</m:t>
                            </m:r>
                          </m:e>
                          <m:sub>
                            <m:r>
                              <a:rPr lang="it-IT" sz="16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it-IT" sz="1600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118" name="CasellaDiTesto 1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50839" y="5805264"/>
                  <a:ext cx="704937" cy="338554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Connettore 1 15"/>
            <p:cNvCxnSpPr/>
            <p:nvPr/>
          </p:nvCxnSpPr>
          <p:spPr>
            <a:xfrm flipV="1">
              <a:off x="1081059" y="4230380"/>
              <a:ext cx="5339667" cy="530768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/>
            <p:nvPr/>
          </p:nvCxnSpPr>
          <p:spPr>
            <a:xfrm>
              <a:off x="2197892" y="4662428"/>
              <a:ext cx="0" cy="1125745"/>
            </a:xfrm>
            <a:prstGeom prst="line">
              <a:avLst/>
            </a:prstGeom>
            <a:ln w="12700">
              <a:solidFill>
                <a:srgbClr val="0070C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1" name="CasellaDiTesto 120"/>
                <p:cNvSpPr txBox="1"/>
                <p:nvPr/>
              </p:nvSpPr>
              <p:spPr>
                <a:xfrm>
                  <a:off x="6387147" y="4012829"/>
                  <a:ext cx="44730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6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it-IT" sz="16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it-IT" sz="1600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121" name="CasellaDiTesto 1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87147" y="4012829"/>
                  <a:ext cx="447302" cy="338554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6" name="Arco 125"/>
            <p:cNvSpPr/>
            <p:nvPr/>
          </p:nvSpPr>
          <p:spPr>
            <a:xfrm>
              <a:off x="2458130" y="4293096"/>
              <a:ext cx="274252" cy="612068"/>
            </a:xfrm>
            <a:prstGeom prst="arc">
              <a:avLst/>
            </a:prstGeom>
            <a:ln w="12700"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9" name="Gruppo 141"/>
          <p:cNvGrpSpPr/>
          <p:nvPr/>
        </p:nvGrpSpPr>
        <p:grpSpPr>
          <a:xfrm>
            <a:off x="251520" y="3666510"/>
            <a:ext cx="2898729" cy="2477308"/>
            <a:chOff x="251520" y="3666510"/>
            <a:chExt cx="2898729" cy="2477308"/>
          </a:xfrm>
        </p:grpSpPr>
        <p:cxnSp>
          <p:nvCxnSpPr>
            <p:cNvPr id="65" name="Connettore 1 64"/>
            <p:cNvCxnSpPr/>
            <p:nvPr/>
          </p:nvCxnSpPr>
          <p:spPr>
            <a:xfrm>
              <a:off x="2964342" y="3861264"/>
              <a:ext cx="0" cy="19440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1 67"/>
            <p:cNvCxnSpPr/>
            <p:nvPr/>
          </p:nvCxnSpPr>
          <p:spPr>
            <a:xfrm flipH="1">
              <a:off x="1081059" y="3878140"/>
              <a:ext cx="190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1 68"/>
            <p:cNvCxnSpPr/>
            <p:nvPr/>
          </p:nvCxnSpPr>
          <p:spPr>
            <a:xfrm flipH="1">
              <a:off x="1075990" y="4581128"/>
              <a:ext cx="190800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CasellaDiTesto 78"/>
                <p:cNvSpPr txBox="1"/>
                <p:nvPr/>
              </p:nvSpPr>
              <p:spPr>
                <a:xfrm>
                  <a:off x="2791048" y="5805264"/>
                  <a:ext cx="35920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it-IT" sz="16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it-IT" sz="1600" b="0" i="1" smtClean="0">
                                <a:latin typeface="Cambria Math"/>
                              </a:rPr>
                              <m:t>𝑞</m:t>
                            </m:r>
                          </m:e>
                        </m:acc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79" name="CasellaDiTesto 7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91048" y="5805264"/>
                  <a:ext cx="359201" cy="338554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b="-3571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CasellaDiTesto 84"/>
                <p:cNvSpPr txBox="1"/>
                <p:nvPr/>
              </p:nvSpPr>
              <p:spPr>
                <a:xfrm>
                  <a:off x="251520" y="4365104"/>
                  <a:ext cx="915379" cy="3391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it-IT" sz="16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it-IT" sz="160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it-IT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it-IT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it-IT" sz="16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=</m:t>
                        </m:r>
                        <m:acc>
                          <m:accPr>
                            <m:chr m:val="̅"/>
                            <m:ctrlPr>
                              <a:rPr lang="it-IT" sz="1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it-IT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it-IT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it-IT" sz="16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it-IT" sz="16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85" name="CasellaDiTesto 8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1520" y="4365104"/>
                  <a:ext cx="915379" cy="33913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CasellaDiTesto 85"/>
                <p:cNvSpPr txBox="1"/>
                <p:nvPr/>
              </p:nvSpPr>
              <p:spPr>
                <a:xfrm>
                  <a:off x="712286" y="3666510"/>
                  <a:ext cx="37984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it-IT" sz="16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it-IT" sz="1600" b="0" i="1" smtClean="0">
                                <a:latin typeface="Cambria Math"/>
                              </a:rPr>
                              <m:t>𝑅</m:t>
                            </m:r>
                          </m:e>
                        </m:acc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86" name="CasellaDiTesto 8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2286" y="3666510"/>
                  <a:ext cx="379848" cy="338554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8" name="Connettore 2 127"/>
            <p:cNvCxnSpPr/>
            <p:nvPr/>
          </p:nvCxnSpPr>
          <p:spPr>
            <a:xfrm flipV="1">
              <a:off x="1187624" y="3878140"/>
              <a:ext cx="0" cy="702988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6" name="CasellaDiTesto 135"/>
                <p:cNvSpPr txBox="1"/>
                <p:nvPr/>
              </p:nvSpPr>
              <p:spPr>
                <a:xfrm>
                  <a:off x="1115616" y="4004352"/>
                  <a:ext cx="755783" cy="3391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it-IT" sz="16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it-IT" sz="1600" b="0" i="1" smtClean="0">
                                <a:latin typeface="Cambria Math"/>
                              </a:rPr>
                              <m:t>𝑅</m:t>
                            </m:r>
                          </m:e>
                        </m:acc>
                        <m:r>
                          <a:rPr lang="it-IT" sz="1600" b="0" i="1" smtClean="0">
                            <a:latin typeface="Cambria Math"/>
                          </a:rPr>
                          <m:t>−</m:t>
                        </m:r>
                        <m:acc>
                          <m:accPr>
                            <m:chr m:val="̅"/>
                            <m:ctrlPr>
                              <a:rPr lang="it-IT" sz="16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it-IT" sz="1600" b="0" i="1" smtClean="0">
                                <a:latin typeface="Cambria Math"/>
                              </a:rPr>
                              <m:t>𝐶</m:t>
                            </m:r>
                          </m:e>
                        </m:acc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136" name="CasellaDiTesto 1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5616" y="4004352"/>
                  <a:ext cx="755783" cy="3391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r="-25000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" name="Gruppo 144"/>
          <p:cNvGrpSpPr/>
          <p:nvPr/>
        </p:nvGrpSpPr>
        <p:grpSpPr>
          <a:xfrm>
            <a:off x="660086" y="1831103"/>
            <a:ext cx="4343962" cy="1814621"/>
            <a:chOff x="660086" y="1831103"/>
            <a:chExt cx="4343962" cy="1814621"/>
          </a:xfrm>
        </p:grpSpPr>
        <p:cxnSp>
          <p:nvCxnSpPr>
            <p:cNvPr id="87" name="Connettore 1 86"/>
            <p:cNvCxnSpPr/>
            <p:nvPr/>
          </p:nvCxnSpPr>
          <p:spPr>
            <a:xfrm flipH="1">
              <a:off x="1043609" y="3518100"/>
              <a:ext cx="3960439" cy="0"/>
            </a:xfrm>
            <a:prstGeom prst="line">
              <a:avLst/>
            </a:prstGeom>
            <a:ln w="12700"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CasellaDiTesto 93"/>
                <p:cNvSpPr txBox="1"/>
                <p:nvPr/>
              </p:nvSpPr>
              <p:spPr>
                <a:xfrm>
                  <a:off x="660086" y="3284984"/>
                  <a:ext cx="442557" cy="36074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̿"/>
                            <m:ctrlPr>
                              <a:rPr lang="it-IT" sz="160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it-IT" sz="160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it-IT" sz="1600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it-IT" sz="1600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it-IT" sz="1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94" name="CasellaDiTesto 9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0086" y="3284984"/>
                  <a:ext cx="442557" cy="360740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3" name="Connettore 2 132"/>
            <p:cNvCxnSpPr/>
            <p:nvPr/>
          </p:nvCxnSpPr>
          <p:spPr>
            <a:xfrm flipV="1">
              <a:off x="2791048" y="1831103"/>
              <a:ext cx="0" cy="1686997"/>
            </a:xfrm>
            <a:prstGeom prst="straightConnector1">
              <a:avLst/>
            </a:prstGeom>
            <a:ln w="12700">
              <a:solidFill>
                <a:srgbClr val="C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7" name="CasellaDiTesto 136"/>
                <p:cNvSpPr txBox="1"/>
                <p:nvPr/>
              </p:nvSpPr>
              <p:spPr>
                <a:xfrm>
                  <a:off x="2699792" y="2575297"/>
                  <a:ext cx="825098" cy="36074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̿"/>
                            <m:ctrlPr>
                              <a:rPr lang="it-IT" sz="160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it-IT" sz="16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𝑅</m:t>
                            </m:r>
                          </m:e>
                        </m:acc>
                        <m:r>
                          <a:rPr lang="it-IT" sz="16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−</m:t>
                        </m:r>
                        <m:acc>
                          <m:accPr>
                            <m:chr m:val="̿"/>
                            <m:ctrlPr>
                              <a:rPr lang="it-IT" sz="16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it-IT" sz="1600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it-IT" sz="1600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it-IT" sz="1600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it-IT" sz="1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37" name="CasellaDiTesto 1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99792" y="2575297"/>
                  <a:ext cx="825098" cy="360740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 t="-5000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uppo 52"/>
          <p:cNvGrpSpPr/>
          <p:nvPr/>
        </p:nvGrpSpPr>
        <p:grpSpPr>
          <a:xfrm>
            <a:off x="622134" y="1844824"/>
            <a:ext cx="8059562" cy="2592988"/>
            <a:chOff x="622134" y="1844824"/>
            <a:chExt cx="8059562" cy="2592988"/>
          </a:xfrm>
        </p:grpSpPr>
        <p:grpSp>
          <p:nvGrpSpPr>
            <p:cNvPr id="13" name="Gruppo 146"/>
            <p:cNvGrpSpPr/>
            <p:nvPr/>
          </p:nvGrpSpPr>
          <p:grpSpPr>
            <a:xfrm>
              <a:off x="7236296" y="1844824"/>
              <a:ext cx="1445400" cy="1706706"/>
              <a:chOff x="7236296" y="1844824"/>
              <a:chExt cx="1445400" cy="170670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5" name="CasellaDiTesto 114"/>
                  <p:cNvSpPr txBox="1"/>
                  <p:nvPr/>
                </p:nvSpPr>
                <p:spPr>
                  <a:xfrm>
                    <a:off x="7245145" y="3212976"/>
                    <a:ext cx="1174552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𝐿𝑂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sz="1600" b="0" i="1" smtClean="0"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𝐿𝑂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it-IT" sz="1600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15" name="CasellaDiTesto 1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45145" y="3212976"/>
                    <a:ext cx="1174552" cy="338554"/>
                  </a:xfrm>
                  <a:prstGeom prst="rect">
                    <a:avLst/>
                  </a:prstGeom>
                  <a:blipFill rotWithShape="1">
                    <a:blip r:embed="rId17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2" name="CasellaDiTesto 121"/>
                  <p:cNvSpPr txBox="1"/>
                  <p:nvPr/>
                </p:nvSpPr>
                <p:spPr>
                  <a:xfrm>
                    <a:off x="7236296" y="1844824"/>
                    <a:ext cx="1144544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𝐶𝐹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sz="1600" b="0" i="1" smtClean="0"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𝐶𝐹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it-IT" sz="1600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22" name="CasellaDiTesto 12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36296" y="1844824"/>
                    <a:ext cx="1144544" cy="338554"/>
                  </a:xfrm>
                  <a:prstGeom prst="rect">
                    <a:avLst/>
                  </a:prstGeom>
                  <a:blipFill rotWithShape="1">
                    <a:blip r:embed="rId18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3" name="CasellaDiTesto 122"/>
                  <p:cNvSpPr txBox="1"/>
                  <p:nvPr/>
                </p:nvSpPr>
                <p:spPr>
                  <a:xfrm>
                    <a:off x="7251183" y="2526326"/>
                    <a:ext cx="1217898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𝑚𝑐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sz="1600" b="0" i="1" smtClean="0"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𝑚𝑐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it-IT" sz="1600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23" name="CasellaDiTesto 12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51183" y="2526326"/>
                    <a:ext cx="1217898" cy="338554"/>
                  </a:xfrm>
                  <a:prstGeom prst="rect">
                    <a:avLst/>
                  </a:prstGeom>
                  <a:blipFill rotWithShape="1">
                    <a:blip r:embed="rId19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4" name="CasellaDiTesto 123"/>
                  <p:cNvSpPr txBox="1"/>
                  <p:nvPr/>
                </p:nvSpPr>
                <p:spPr>
                  <a:xfrm>
                    <a:off x="7249440" y="2187772"/>
                    <a:ext cx="1105303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𝑐𝑣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&gt;</m:t>
                          </m:r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𝑐𝑣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it-IT" sz="1600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24" name="CasellaDiTesto 1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49440" y="2187772"/>
                    <a:ext cx="1105303" cy="338554"/>
                  </a:xfrm>
                  <a:prstGeom prst="rect">
                    <a:avLst/>
                  </a:prstGeom>
                  <a:blipFill rotWithShape="1">
                    <a:blip r:embed="rId20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5" name="CasellaDiTesto 124"/>
                  <p:cNvSpPr txBox="1"/>
                  <p:nvPr/>
                </p:nvSpPr>
                <p:spPr>
                  <a:xfrm>
                    <a:off x="7251048" y="2870028"/>
                    <a:ext cx="1430648" cy="33855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𝐵𝐸𝑃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sz="1600" b="0" i="1" smtClean="0">
                              <a:latin typeface="Cambria Math"/>
                            </a:rPr>
                            <m:t>&lt;</m:t>
                          </m:r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𝐵𝐸𝑃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it-IT" sz="1600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25" name="CasellaDiTesto 12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51048" y="2870028"/>
                    <a:ext cx="1430648" cy="338554"/>
                  </a:xfrm>
                  <a:prstGeom prst="rect">
                    <a:avLst/>
                  </a:prstGeom>
                  <a:blipFill rotWithShape="1">
                    <a:blip r:embed="rId21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4" name="Gruppo 145"/>
            <p:cNvGrpSpPr/>
            <p:nvPr/>
          </p:nvGrpSpPr>
          <p:grpSpPr>
            <a:xfrm>
              <a:off x="622134" y="1844824"/>
              <a:ext cx="4381914" cy="2592988"/>
              <a:chOff x="622134" y="1844824"/>
              <a:chExt cx="4381914" cy="259298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5" name="CasellaDiTesto 94"/>
                  <p:cNvSpPr txBox="1"/>
                  <p:nvPr/>
                </p:nvSpPr>
                <p:spPr>
                  <a:xfrm>
                    <a:off x="622134" y="4077072"/>
                    <a:ext cx="447302" cy="36074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̿"/>
                              <m:ctrlPr>
                                <a:rPr lang="it-IT" sz="160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it-IT" sz="1600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it-IT" sz="1600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acc>
                        </m:oMath>
                      </m:oMathPara>
                    </a14:m>
                    <a:endParaRPr lang="it-IT" sz="1600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95" name="CasellaDiTesto 9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2134" y="4077072"/>
                    <a:ext cx="447302" cy="360740"/>
                  </a:xfrm>
                  <a:prstGeom prst="rect">
                    <a:avLst/>
                  </a:prstGeom>
                  <a:blipFill rotWithShape="1">
                    <a:blip r:embed="rId2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92" name="Connettore 1 91"/>
              <p:cNvCxnSpPr/>
              <p:nvPr/>
            </p:nvCxnSpPr>
            <p:spPr>
              <a:xfrm flipH="1">
                <a:off x="1092135" y="4365104"/>
                <a:ext cx="3911913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ttore 2 130"/>
              <p:cNvCxnSpPr/>
              <p:nvPr/>
            </p:nvCxnSpPr>
            <p:spPr>
              <a:xfrm flipV="1">
                <a:off x="1907704" y="1844824"/>
                <a:ext cx="0" cy="2520280"/>
              </a:xfrm>
              <a:prstGeom prst="straightConnector1">
                <a:avLst/>
              </a:prstGeom>
              <a:ln w="12700">
                <a:solidFill>
                  <a:srgbClr val="0070C0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8" name="CasellaDiTesto 137"/>
                  <p:cNvSpPr txBox="1"/>
                  <p:nvPr/>
                </p:nvSpPr>
                <p:spPr>
                  <a:xfrm>
                    <a:off x="1835696" y="2059945"/>
                    <a:ext cx="825098" cy="36074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̿"/>
                              <m:ctrlPr>
                                <a:rPr lang="it-IT" sz="160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it-IT" sz="16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𝑅</m:t>
                              </m:r>
                            </m:e>
                          </m:acc>
                          <m:r>
                            <a:rPr lang="it-IT" sz="16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−</m:t>
                          </m:r>
                          <m:acc>
                            <m:accPr>
                              <m:chr m:val="̿"/>
                              <m:ctrlPr>
                                <a:rPr lang="it-IT" sz="16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it-IT" sz="1600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it-IT" sz="1600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acc>
                        </m:oMath>
                      </m:oMathPara>
                    </a14:m>
                    <a:endParaRPr lang="it-IT" sz="1600" dirty="0">
                      <a:solidFill>
                        <a:srgbClr val="0070C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38" name="CasellaDiTesto 13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35696" y="2059945"/>
                    <a:ext cx="825098" cy="360740"/>
                  </a:xfrm>
                  <a:prstGeom prst="rect">
                    <a:avLst/>
                  </a:prstGeom>
                  <a:blipFill rotWithShape="1">
                    <a:blip r:embed="rId23"/>
                    <a:stretch>
                      <a:fillRect t="-5085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2137632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Rigidità vs. flessibilità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CF elevati </a:t>
            </a:r>
            <a:r>
              <a:rPr lang="it-IT" dirty="0" smtClean="0">
                <a:sym typeface="Wingdings" pitchFamily="2" charset="2"/>
              </a:rPr>
              <a:t> struttura </a:t>
            </a:r>
            <a:r>
              <a:rPr lang="it-IT" b="1" i="1" dirty="0" smtClean="0">
                <a:solidFill>
                  <a:srgbClr val="008000"/>
                </a:solidFill>
                <a:sym typeface="Wingdings" pitchFamily="2" charset="2"/>
              </a:rPr>
              <a:t>rigida</a:t>
            </a:r>
          </a:p>
          <a:p>
            <a:pPr lvl="1"/>
            <a:r>
              <a:rPr lang="it-IT" dirty="0">
                <a:sym typeface="Wingdings" pitchFamily="2" charset="2"/>
              </a:rPr>
              <a:t>p</a:t>
            </a:r>
            <a:r>
              <a:rPr lang="it-IT" dirty="0" smtClean="0">
                <a:sym typeface="Wingdings" pitchFamily="2" charset="2"/>
              </a:rPr>
              <a:t>areggio raggiunto per alti volumi di vendita</a:t>
            </a:r>
          </a:p>
          <a:p>
            <a:pPr lvl="1"/>
            <a:r>
              <a:rPr lang="it-IT" dirty="0">
                <a:sym typeface="Wingdings" pitchFamily="2" charset="2"/>
              </a:rPr>
              <a:t>e</a:t>
            </a:r>
            <a:r>
              <a:rPr lang="it-IT" dirty="0" smtClean="0">
                <a:sym typeface="Wingdings" pitchFamily="2" charset="2"/>
              </a:rPr>
              <a:t>levata reattività del profitto al volume</a:t>
            </a:r>
          </a:p>
          <a:p>
            <a:pPr lvl="1"/>
            <a:r>
              <a:rPr lang="it-IT" dirty="0" smtClean="0">
                <a:sym typeface="Wingdings" pitchFamily="2" charset="2"/>
              </a:rPr>
              <a:t>redditività</a:t>
            </a:r>
            <a:r>
              <a:rPr lang="it-IT" dirty="0">
                <a:sym typeface="Wingdings" pitchFamily="2" charset="2"/>
              </a:rPr>
              <a:t> </a:t>
            </a:r>
            <a:r>
              <a:rPr lang="it-IT" dirty="0" smtClean="0">
                <a:sym typeface="Wingdings" pitchFamily="2" charset="2"/>
              </a:rPr>
              <a:t>e rischio</a:t>
            </a:r>
          </a:p>
          <a:p>
            <a:r>
              <a:rPr lang="it-IT" dirty="0" smtClean="0">
                <a:sym typeface="Wingdings" pitchFamily="2" charset="2"/>
              </a:rPr>
              <a:t>CF contenuti  struttura </a:t>
            </a:r>
            <a:r>
              <a:rPr lang="it-IT" b="1" i="1" dirty="0" smtClean="0">
                <a:solidFill>
                  <a:srgbClr val="008000"/>
                </a:solidFill>
                <a:sym typeface="Wingdings" pitchFamily="2" charset="2"/>
              </a:rPr>
              <a:t>flessibile</a:t>
            </a:r>
          </a:p>
          <a:p>
            <a:pPr lvl="1"/>
            <a:r>
              <a:rPr lang="it-IT" dirty="0">
                <a:sym typeface="Wingdings" pitchFamily="2" charset="2"/>
              </a:rPr>
              <a:t>p</a:t>
            </a:r>
            <a:r>
              <a:rPr lang="it-IT" dirty="0" smtClean="0">
                <a:sym typeface="Wingdings" pitchFamily="2" charset="2"/>
              </a:rPr>
              <a:t>areggio raggiunto per bassi volumi di vendita</a:t>
            </a:r>
          </a:p>
          <a:p>
            <a:pPr lvl="1"/>
            <a:r>
              <a:rPr lang="it-IT" dirty="0">
                <a:sym typeface="Wingdings" pitchFamily="2" charset="2"/>
              </a:rPr>
              <a:t>s</a:t>
            </a:r>
            <a:r>
              <a:rPr lang="it-IT" dirty="0" smtClean="0">
                <a:sym typeface="Wingdings" pitchFamily="2" charset="2"/>
              </a:rPr>
              <a:t>carsa reattività del profitto al volume</a:t>
            </a:r>
          </a:p>
          <a:p>
            <a:pPr lvl="1"/>
            <a:r>
              <a:rPr lang="it-IT" dirty="0">
                <a:sym typeface="Wingdings" pitchFamily="2" charset="2"/>
              </a:rPr>
              <a:t>s</a:t>
            </a:r>
            <a:r>
              <a:rPr lang="it-IT" dirty="0" smtClean="0">
                <a:sym typeface="Wingdings" pitchFamily="2" charset="2"/>
              </a:rPr>
              <a:t>carsa redditività e basso rischio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64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Make</a:t>
            </a:r>
            <a:r>
              <a:rPr lang="it-IT" dirty="0" smtClean="0"/>
              <a:t> or </a:t>
            </a:r>
            <a:r>
              <a:rPr lang="it-IT" dirty="0" err="1" smtClean="0"/>
              <a:t>buy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729612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167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Leva operativa: esempio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3846247"/>
              </p:ext>
            </p:extLst>
          </p:nvPr>
        </p:nvGraphicFramePr>
        <p:xfrm>
          <a:off x="1387812" y="1680808"/>
          <a:ext cx="6352540" cy="118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52052"/>
                <a:gridCol w="1799971"/>
                <a:gridCol w="1600517"/>
              </a:tblGrid>
              <a:tr h="3962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2"/>
                      <a:stretch>
                        <a:fillRect l="-207" t="-107692" r="-115289" b="-207692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2"/>
                      <a:stretch>
                        <a:fillRect l="-164407" t="-107692" r="-89153" b="-207692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2"/>
                      <a:stretch>
                        <a:fillRect l="-296578" t="-107692" b="-207692"/>
                      </a:stretch>
                    </a:blip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2"/>
                      <a:stretch>
                        <a:fillRect l="-207" t="-207692" r="-115289" b="-107692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2"/>
                      <a:stretch>
                        <a:fillRect l="-164407" t="-207692" r="-89153" b="-107692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2"/>
                      <a:stretch>
                        <a:fillRect l="-296578" t="-207692" b="-107692"/>
                      </a:stretch>
                    </a:blip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2"/>
                      <a:stretch>
                        <a:fillRect l="-207" t="-307692" r="-115289" b="-7692"/>
                      </a:stretch>
                    </a:blipFill>
                  </a:tcPr>
                </a:tc>
                <a:tc gridSpan="2"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2"/>
                      <a:stretch>
                        <a:fillRect l="-86918" t="-307692" b="-7692"/>
                      </a:stretch>
                    </a:blip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it-IT" sz="20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8" name="Segnaposto contenut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5070662"/>
              </p:ext>
            </p:extLst>
          </p:nvPr>
        </p:nvGraphicFramePr>
        <p:xfrm>
          <a:off x="1387812" y="2936559"/>
          <a:ext cx="6352540" cy="3969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52052"/>
                <a:gridCol w="1799971"/>
                <a:gridCol w="1600517"/>
              </a:tblGrid>
              <a:tr h="396939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tretch>
                        <a:fillRect l="-207" r="-115289" b="-7692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tretch>
                        <a:fillRect l="-164407" r="-89153" b="-7692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tretch>
                        <a:fillRect l="-296578" b="-7692"/>
                      </a:stretch>
                    </a:blipFill>
                  </a:tcPr>
                </a:tc>
              </a:tr>
            </a:tbl>
          </a:graphicData>
        </a:graphic>
      </p:graphicFrame>
      <p:graphicFrame>
        <p:nvGraphicFramePr>
          <p:cNvPr id="9" name="Segnaposto contenut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2823265"/>
              </p:ext>
            </p:extLst>
          </p:nvPr>
        </p:nvGraphicFramePr>
        <p:xfrm>
          <a:off x="1387812" y="3833094"/>
          <a:ext cx="6352540" cy="7145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52052"/>
                <a:gridCol w="1799971"/>
                <a:gridCol w="1600517"/>
              </a:tblGrid>
              <a:tr h="714502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tretch>
                        <a:fillRect l="-207" t="-855" r="-115289" b="-85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tretch>
                        <a:fillRect l="-164407" t="-855" r="-89153" b="-85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tretch>
                        <a:fillRect l="-296578" t="-855" b="-855"/>
                      </a:stretch>
                    </a:blipFill>
                  </a:tcPr>
                </a:tc>
              </a:tr>
            </a:tbl>
          </a:graphicData>
        </a:graphic>
      </p:graphicFrame>
      <p:graphicFrame>
        <p:nvGraphicFramePr>
          <p:cNvPr id="11" name="Segnaposto contenut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0367631"/>
              </p:ext>
            </p:extLst>
          </p:nvPr>
        </p:nvGraphicFramePr>
        <p:xfrm>
          <a:off x="1387812" y="4600688"/>
          <a:ext cx="6352540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52052"/>
                <a:gridCol w="3400488"/>
              </a:tblGrid>
              <a:tr h="3962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5"/>
                      <a:stretch>
                        <a:fillRect l="-207" t="-18462" r="-115289" b="-281538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5"/>
                      <a:stretch>
                        <a:fillRect l="-86918" t="-18462" b="-281538"/>
                      </a:stretch>
                    </a:blip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5"/>
                      <a:stretch>
                        <a:fillRect l="-207" t="-118462" r="-115289" b="-181538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5"/>
                      <a:stretch>
                        <a:fillRect l="-86918" t="-118462" b="-181538"/>
                      </a:stretch>
                    </a:blipFill>
                  </a:tcPr>
                </a:tc>
              </a:tr>
            </a:tbl>
          </a:graphicData>
        </a:graphic>
      </p:graphicFrame>
      <p:graphicFrame>
        <p:nvGraphicFramePr>
          <p:cNvPr id="13" name="Segnaposto contenut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6291385"/>
              </p:ext>
            </p:extLst>
          </p:nvPr>
        </p:nvGraphicFramePr>
        <p:xfrm>
          <a:off x="1387812" y="3376982"/>
          <a:ext cx="6352540" cy="4037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93720"/>
                <a:gridCol w="3258820"/>
              </a:tblGrid>
              <a:tr h="403797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6"/>
                      <a:stretch>
                        <a:fillRect l="-197" t="-1515" r="-105523" b="-16667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6"/>
                      <a:stretch>
                        <a:fillRect l="-94953" t="-1515" b="-16667"/>
                      </a:stretch>
                    </a:blipFill>
                  </a:tcPr>
                </a:tc>
              </a:tr>
            </a:tbl>
          </a:graphicData>
        </a:graphic>
      </p:graphicFrame>
      <p:graphicFrame>
        <p:nvGraphicFramePr>
          <p:cNvPr id="10" name="Segnaposto contenut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8585888"/>
              </p:ext>
            </p:extLst>
          </p:nvPr>
        </p:nvGraphicFramePr>
        <p:xfrm>
          <a:off x="1387812" y="5460953"/>
          <a:ext cx="6352540" cy="3969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52052"/>
                <a:gridCol w="1799971"/>
                <a:gridCol w="1600517"/>
              </a:tblGrid>
              <a:tr h="396939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7"/>
                      <a:stretch>
                        <a:fillRect l="-207" t="-118462" r="-115289" b="-181538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7"/>
                      <a:stretch>
                        <a:fillRect l="-164407" t="-118462" r="-89153" b="-181538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7"/>
                      <a:stretch>
                        <a:fillRect l="-296578" t="-118462" b="-181538"/>
                      </a:stretch>
                    </a:blipFill>
                  </a:tcPr>
                </a:tc>
              </a:tr>
            </a:tbl>
          </a:graphicData>
        </a:graphic>
      </p:graphicFrame>
      <p:graphicFrame>
        <p:nvGraphicFramePr>
          <p:cNvPr id="14" name="Segnaposto contenut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1166517"/>
              </p:ext>
            </p:extLst>
          </p:nvPr>
        </p:nvGraphicFramePr>
        <p:xfrm>
          <a:off x="1387812" y="5936191"/>
          <a:ext cx="6352540" cy="4217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52052"/>
                <a:gridCol w="1799971"/>
                <a:gridCol w="1600517"/>
              </a:tblGrid>
              <a:tr h="421767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8"/>
                      <a:stretch>
                        <a:fillRect l="-207" t="-104348" r="-115289" b="-172464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8"/>
                      <a:stretch>
                        <a:fillRect l="-164407" t="-104348" r="-89153" b="-172464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8"/>
                      <a:stretch>
                        <a:fillRect l="-296578" t="-104348" b="-172464"/>
                      </a:stretch>
                    </a:blipFill>
                  </a:tcPr>
                </a:tc>
              </a:tr>
            </a:tbl>
          </a:graphicData>
        </a:graphic>
      </p:graphicFrame>
      <p:graphicFrame>
        <p:nvGraphicFramePr>
          <p:cNvPr id="12" name="Tabella 11"/>
          <p:cNvGraphicFramePr>
            <a:graphicFrameLocks noGrp="1"/>
          </p:cNvGraphicFramePr>
          <p:nvPr/>
        </p:nvGraphicFramePr>
        <p:xfrm>
          <a:off x="1387812" y="1225700"/>
          <a:ext cx="6352539" cy="39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69874"/>
                <a:gridCol w="1785950"/>
                <a:gridCol w="1596715"/>
              </a:tblGrid>
              <a:tr h="370840">
                <a:tc>
                  <a:txBody>
                    <a:bodyPr/>
                    <a:lstStyle/>
                    <a:p>
                      <a:endParaRPr lang="it-IT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</a:rPr>
                        <a:t>Alpha</a:t>
                      </a:r>
                      <a:endParaRPr lang="it-IT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</a:rPr>
                        <a:t>Beta</a:t>
                      </a:r>
                      <a:endParaRPr lang="it-IT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3232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Leva operativa e </a:t>
            </a:r>
            <a:r>
              <a:rPr lang="it-IT" smtClean="0"/>
              <a:t>leva finanziaria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it-IT" sz="2300" dirty="0" smtClean="0"/>
              <a:t>Leva finanziaria: ROI &gt; ROD </a:t>
            </a:r>
            <a:r>
              <a:rPr lang="it-IT" sz="2300" dirty="0" smtClean="0">
                <a:sym typeface="Wingdings" pitchFamily="2" charset="2"/>
              </a:rPr>
              <a:t> </a:t>
            </a:r>
            <a:r>
              <a:rPr lang="it-IT" sz="2300" dirty="0" smtClean="0"/>
              <a:t>ROE aumenta </a:t>
            </a:r>
            <a:r>
              <a:rPr lang="it-IT" sz="2300" dirty="0"/>
              <a:t>all’aumentare </a:t>
            </a:r>
            <a:r>
              <a:rPr lang="it-IT" sz="2300" dirty="0" smtClean="0"/>
              <a:t> di CT/CN</a:t>
            </a:r>
            <a:endParaRPr lang="it-IT" sz="2300" dirty="0"/>
          </a:p>
          <a:p>
            <a:pPr eaLnBrk="1" hangingPunct="1"/>
            <a:r>
              <a:rPr lang="it-IT" sz="2300" dirty="0" smtClean="0"/>
              <a:t>Il ROI non dipende dall’indebitamento perché il margine operativo netto è al lordo degli oneri finanziari</a:t>
            </a:r>
          </a:p>
          <a:p>
            <a:pPr eaLnBrk="1" hangingPunct="1"/>
            <a:r>
              <a:rPr lang="it-IT" sz="2300" dirty="0" smtClean="0"/>
              <a:t>Il ROD aumenta all’aumentare dell’indebitamento perché i finanziatori esterni saranno disposti a fornire nuovo capitale di terzi ad un’impresa già indebitata solo a fronte di maggiori interessi</a:t>
            </a:r>
          </a:p>
          <a:p>
            <a:pPr eaLnBrk="1" hangingPunct="1"/>
            <a:r>
              <a:rPr lang="it-IT" sz="2300" dirty="0" smtClean="0"/>
              <a:t>Gli oneri finanziari sono </a:t>
            </a:r>
            <a:r>
              <a:rPr lang="it-IT" sz="2300" dirty="0"/>
              <a:t>indipendenti dai volumi </a:t>
            </a:r>
            <a:r>
              <a:rPr lang="it-IT" sz="2300" dirty="0" smtClean="0"/>
              <a:t>venduti e </a:t>
            </a:r>
            <a:r>
              <a:rPr lang="it-IT" sz="2300" dirty="0"/>
              <a:t>rappresentano, quindi, un costo </a:t>
            </a:r>
            <a:r>
              <a:rPr lang="it-IT" sz="2300" dirty="0" smtClean="0"/>
              <a:t>fisso</a:t>
            </a:r>
            <a:endParaRPr lang="it-IT" sz="2300" dirty="0"/>
          </a:p>
          <a:p>
            <a:pPr eaLnBrk="1" hangingPunct="1"/>
            <a:r>
              <a:rPr lang="it-IT" sz="2300" dirty="0" smtClean="0"/>
              <a:t>CT/CN elevato </a:t>
            </a:r>
            <a:r>
              <a:rPr lang="it-IT" sz="2300" dirty="0" smtClean="0">
                <a:sym typeface="Wingdings" pitchFamily="2" charset="2"/>
              </a:rPr>
              <a:t> OF elevati  CF elevati  redditività e rischio</a:t>
            </a:r>
            <a:endParaRPr lang="it-IT" sz="2300" dirty="0" smtClean="0"/>
          </a:p>
        </p:txBody>
      </p:sp>
    </p:spTree>
    <p:extLst>
      <p:ext uri="{BB962C8B-B14F-4D97-AF65-F5344CB8AC3E}">
        <p14:creationId xmlns:p14="http://schemas.microsoft.com/office/powerpoint/2010/main" val="144240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4873</Words>
  <Application>Microsoft Office PowerPoint</Application>
  <PresentationFormat>Presentazione su schermo (4:3)</PresentationFormat>
  <Paragraphs>1014</Paragraphs>
  <Slides>98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98</vt:i4>
      </vt:variant>
    </vt:vector>
  </HeadingPairs>
  <TitlesOfParts>
    <vt:vector size="99" baseType="lpstr">
      <vt:lpstr>Tema di Office</vt:lpstr>
      <vt:lpstr>Contenuti</vt:lpstr>
      <vt:lpstr>L’analisi di bilancio</vt:lpstr>
      <vt:lpstr>Analisi di bilancio</vt:lpstr>
      <vt:lpstr>Equilibrio patrimoniale, economico, finanziario</vt:lpstr>
      <vt:lpstr>Analisi interne ed esterne</vt:lpstr>
      <vt:lpstr>Analisi statiche e dinamiche</vt:lpstr>
      <vt:lpstr>Analisi storiche e prospettiche</vt:lpstr>
      <vt:lpstr>Procedura di analisi</vt:lpstr>
      <vt:lpstr>Tecniche di analisi di bilancio</vt:lpstr>
      <vt:lpstr>La riclassificazione dello stato patrimoniale</vt:lpstr>
      <vt:lpstr>Riclassificazione dello stato patrimoniale</vt:lpstr>
      <vt:lpstr>Perché riclassificare l’attivo</vt:lpstr>
      <vt:lpstr>Riclassificazione dell’attivo</vt:lpstr>
      <vt:lpstr>Attività fisse</vt:lpstr>
      <vt:lpstr>Attività correnti</vt:lpstr>
      <vt:lpstr>Come riclassificare l’attivo</vt:lpstr>
      <vt:lpstr>Riclassificazione del passivo</vt:lpstr>
      <vt:lpstr>Proprietà ed esigibilità del capitale</vt:lpstr>
      <vt:lpstr>Come riclassificare il passivo</vt:lpstr>
      <vt:lpstr>Capitale investito e capitale acquisito</vt:lpstr>
      <vt:lpstr>Struttura patrimoniale: composizione fonti e impieghi e indebitamento</vt:lpstr>
      <vt:lpstr>Indici di composizione</vt:lpstr>
      <vt:lpstr>Composizione degli impieghi</vt:lpstr>
      <vt:lpstr>Rigidità vs. elasticità degli investimenti</vt:lpstr>
      <vt:lpstr>Composizione delle fonti</vt:lpstr>
      <vt:lpstr>Rigidità vs. elasticità indipendenza vs. indebitamento</vt:lpstr>
      <vt:lpstr>Rapporto di indebitamento</vt:lpstr>
      <vt:lpstr>Struttura patrimoniale e finanziaria: margini di bilancio ed indici di liquidità</vt:lpstr>
      <vt:lpstr>Margini di bilancio</vt:lpstr>
      <vt:lpstr>Margine di struttura</vt:lpstr>
      <vt:lpstr>Margine di tesoreria</vt:lpstr>
      <vt:lpstr>Capitale circolante netto</vt:lpstr>
      <vt:lpstr>Capitale circolante netto e solvibilità</vt:lpstr>
      <vt:lpstr>Capitale circolante netto e solidità</vt:lpstr>
      <vt:lpstr>Relazione tra i margini</vt:lpstr>
      <vt:lpstr>Indici di liquidità</vt:lpstr>
      <vt:lpstr>Current ratio</vt:lpstr>
      <vt:lpstr>Quick ratio</vt:lpstr>
      <vt:lpstr>Indici di liquidità e margini</vt:lpstr>
      <vt:lpstr>La riclassificazione del conto economico</vt:lpstr>
      <vt:lpstr>La riclassificazione del conto economico</vt:lpstr>
      <vt:lpstr>Valore aggiunto e margine operativo lordo</vt:lpstr>
      <vt:lpstr>Conto economico a valore aggiunto e margine operativo lordo</vt:lpstr>
      <vt:lpstr>NOPAT e risultato ordinario al netto delle imposte</vt:lpstr>
      <vt:lpstr>Efficienza: ciclo monetario e rotazione del capitale</vt:lpstr>
      <vt:lpstr>Ciclo monetario</vt:lpstr>
      <vt:lpstr>Ciclo tecnico e ciclo economico</vt:lpstr>
      <vt:lpstr>I cicli aziendali</vt:lpstr>
      <vt:lpstr>Gli indici del ciclo monetario</vt:lpstr>
      <vt:lpstr>Periodo giacenza media materie prime</vt:lpstr>
      <vt:lpstr>Periodo giacenza media debiti v/ fornitori</vt:lpstr>
      <vt:lpstr>Periodo di produzione</vt:lpstr>
      <vt:lpstr>Periodo giacenza media prodotti finiti </vt:lpstr>
      <vt:lpstr>Periodo giacenza media crediti v/ clienti</vt:lpstr>
      <vt:lpstr>Ciclo monetario negativo</vt:lpstr>
      <vt:lpstr>Indici di rotazione</vt:lpstr>
      <vt:lpstr>Rotazione del capitale investito</vt:lpstr>
      <vt:lpstr>Redditività</vt:lpstr>
      <vt:lpstr>Rendimento</vt:lpstr>
      <vt:lpstr>Indici di redditività e onerosità</vt:lpstr>
      <vt:lpstr>Redditività del capitale investito nella gestione operativa</vt:lpstr>
      <vt:lpstr>Capitale investito nella gestione operativa</vt:lpstr>
      <vt:lpstr>Calcolo del ROI</vt:lpstr>
      <vt:lpstr>Redditività delle vendite</vt:lpstr>
      <vt:lpstr>ROI in fattori</vt:lpstr>
      <vt:lpstr>Redditività del capitale investito totale</vt:lpstr>
      <vt:lpstr>Redditività del capitale proprio</vt:lpstr>
      <vt:lpstr>ROE in fattori</vt:lpstr>
      <vt:lpstr>Costo del capitale preso a prestito</vt:lpstr>
      <vt:lpstr>Leva finanziaria</vt:lpstr>
      <vt:lpstr>Leva finanziaria</vt:lpstr>
      <vt:lpstr>Ipotesi semplificative</vt:lpstr>
      <vt:lpstr>Formulazione della leva</vt:lpstr>
      <vt:lpstr>Effetto leva</vt:lpstr>
      <vt:lpstr>Effetto leva positivo</vt:lpstr>
      <vt:lpstr>Effetto leva negativo</vt:lpstr>
      <vt:lpstr>Un esempio di leva: confronto tra imprese</vt:lpstr>
      <vt:lpstr>Una rappresentazione più corretta della leva</vt:lpstr>
      <vt:lpstr>Remunerazione del capitale</vt:lpstr>
      <vt:lpstr>Punto di pareggio</vt:lpstr>
      <vt:lpstr>Punto di pareggio</vt:lpstr>
      <vt:lpstr>Costi fissi e costi variabili</vt:lpstr>
      <vt:lpstr>Formulazione analitica del BEP</vt:lpstr>
      <vt:lpstr>Determinazione grafica del BEP</vt:lpstr>
      <vt:lpstr>Redditività e rischio</vt:lpstr>
      <vt:lpstr>Confronto tra imprese</vt:lpstr>
      <vt:lpstr>Margine di sicurezza</vt:lpstr>
      <vt:lpstr>BEP: esempio</vt:lpstr>
      <vt:lpstr>BEP: esempio</vt:lpstr>
      <vt:lpstr>Leva operativa</vt:lpstr>
      <vt:lpstr>Leva operativa</vt:lpstr>
      <vt:lpstr>Leva, margine di contribuzione e costi fissi</vt:lpstr>
      <vt:lpstr>Leva operativa e costi fissi</vt:lpstr>
      <vt:lpstr>Confronto tra imprese</vt:lpstr>
      <vt:lpstr>Rigidità vs. flessibilità</vt:lpstr>
      <vt:lpstr>Make or buy</vt:lpstr>
      <vt:lpstr>Leva operativa: esempio</vt:lpstr>
      <vt:lpstr>Leva operativa e leva finanziaria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L’analisi di bilancio</dc:title>
  <dc:creator>Francesca</dc:creator>
  <cp:lastModifiedBy>Emilia </cp:lastModifiedBy>
  <cp:revision>9</cp:revision>
  <dcterms:created xsi:type="dcterms:W3CDTF">2013-04-23T04:06:55Z</dcterms:created>
  <dcterms:modified xsi:type="dcterms:W3CDTF">2015-05-27T13:08:32Z</dcterms:modified>
</cp:coreProperties>
</file>